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3.jpg" ContentType="image/jpeg"/>
  <Override PartName="/ppt/media/image5.jpg" ContentType="image/jpeg"/>
  <Override PartName="/ppt/media/image7.jpg" ContentType="image/jpeg"/>
  <Override PartName="/ppt/media/image11.jpg" ContentType="image/jpeg"/>
  <Override PartName="/ppt/media/image16.jpg" ContentType="image/jpeg"/>
  <Override PartName="/ppt/media/image22.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85" r:id="rId2"/>
    <p:sldId id="256" r:id="rId3"/>
    <p:sldId id="286" r:id="rId4"/>
    <p:sldId id="257" r:id="rId5"/>
    <p:sldId id="258" r:id="rId6"/>
    <p:sldId id="259" r:id="rId7"/>
    <p:sldId id="260" r:id="rId8"/>
    <p:sldId id="261" r:id="rId9"/>
    <p:sldId id="262" r:id="rId10"/>
    <p:sldId id="264" r:id="rId11"/>
    <p:sldId id="265" r:id="rId12"/>
    <p:sldId id="266" r:id="rId13"/>
    <p:sldId id="268" r:id="rId14"/>
    <p:sldId id="287" r:id="rId15"/>
    <p:sldId id="270" r:id="rId16"/>
    <p:sldId id="269" r:id="rId17"/>
    <p:sldId id="271" r:id="rId18"/>
    <p:sldId id="274" r:id="rId19"/>
    <p:sldId id="273" r:id="rId20"/>
    <p:sldId id="272" r:id="rId21"/>
    <p:sldId id="276" r:id="rId22"/>
    <p:sldId id="275" r:id="rId23"/>
    <p:sldId id="278"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89"/>
    <p:restoredTop sz="94688"/>
  </p:normalViewPr>
  <p:slideViewPr>
    <p:cSldViewPr snapToGrid="0" showGuides="1">
      <p:cViewPr varScale="1">
        <p:scale>
          <a:sx n="75" d="100"/>
          <a:sy n="75" d="100"/>
        </p:scale>
        <p:origin x="192" y="1056"/>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1747393-109C-BB4F-9783-CD7FB04658DA}" type="datetimeFigureOut">
              <a:rPr lang="fr-FR" smtClean="0"/>
              <a:t>16/07/2025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DA070DE-68F3-5B42-9EA8-0C9827A24666}" type="slidenum">
              <a:rPr lang="fr-FR" smtClean="0"/>
              <a:t>‹N°›</a:t>
            </a:fld>
            <a:endParaRPr lang="fr-FR"/>
          </a:p>
        </p:txBody>
      </p:sp>
    </p:spTree>
    <p:extLst>
      <p:ext uri="{BB962C8B-B14F-4D97-AF65-F5344CB8AC3E}">
        <p14:creationId xmlns:p14="http://schemas.microsoft.com/office/powerpoint/2010/main" val="2745873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1747393-109C-BB4F-9783-CD7FB04658DA}" type="datetimeFigureOut">
              <a:rPr lang="fr-FR" smtClean="0"/>
              <a:t>16/07/2025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DA070DE-68F3-5B42-9EA8-0C9827A24666}" type="slidenum">
              <a:rPr lang="fr-FR" smtClean="0"/>
              <a:t>‹N°›</a:t>
            </a:fld>
            <a:endParaRPr lang="fr-FR"/>
          </a:p>
        </p:txBody>
      </p:sp>
    </p:spTree>
    <p:extLst>
      <p:ext uri="{BB962C8B-B14F-4D97-AF65-F5344CB8AC3E}">
        <p14:creationId xmlns:p14="http://schemas.microsoft.com/office/powerpoint/2010/main" val="3715400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1747393-109C-BB4F-9783-CD7FB04658DA}" type="datetimeFigureOut">
              <a:rPr lang="fr-FR" smtClean="0"/>
              <a:t>16/07/2025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DA070DE-68F3-5B42-9EA8-0C9827A24666}" type="slidenum">
              <a:rPr lang="fr-FR" smtClean="0"/>
              <a:t>‹N°›</a:t>
            </a:fld>
            <a:endParaRPr lang="fr-FR"/>
          </a:p>
        </p:txBody>
      </p:sp>
    </p:spTree>
    <p:extLst>
      <p:ext uri="{BB962C8B-B14F-4D97-AF65-F5344CB8AC3E}">
        <p14:creationId xmlns:p14="http://schemas.microsoft.com/office/powerpoint/2010/main" val="1475127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1747393-109C-BB4F-9783-CD7FB04658DA}" type="datetimeFigureOut">
              <a:rPr lang="fr-FR" smtClean="0"/>
              <a:t>16/07/2025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DA070DE-68F3-5B42-9EA8-0C9827A24666}" type="slidenum">
              <a:rPr lang="fr-FR" smtClean="0"/>
              <a:t>‹N°›</a:t>
            </a:fld>
            <a:endParaRPr lang="fr-FR"/>
          </a:p>
        </p:txBody>
      </p:sp>
    </p:spTree>
    <p:extLst>
      <p:ext uri="{BB962C8B-B14F-4D97-AF65-F5344CB8AC3E}">
        <p14:creationId xmlns:p14="http://schemas.microsoft.com/office/powerpoint/2010/main" val="369032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1747393-109C-BB4F-9783-CD7FB04658DA}" type="datetimeFigureOut">
              <a:rPr lang="fr-FR" smtClean="0"/>
              <a:t>16/07/2025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DA070DE-68F3-5B42-9EA8-0C9827A24666}" type="slidenum">
              <a:rPr lang="fr-FR" smtClean="0"/>
              <a:t>‹N°›</a:t>
            </a:fld>
            <a:endParaRPr lang="fr-FR"/>
          </a:p>
        </p:txBody>
      </p:sp>
    </p:spTree>
    <p:extLst>
      <p:ext uri="{BB962C8B-B14F-4D97-AF65-F5344CB8AC3E}">
        <p14:creationId xmlns:p14="http://schemas.microsoft.com/office/powerpoint/2010/main" val="2261928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61747393-109C-BB4F-9783-CD7FB04658DA}" type="datetimeFigureOut">
              <a:rPr lang="fr-FR" smtClean="0"/>
              <a:t>16/07/2025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DA070DE-68F3-5B42-9EA8-0C9827A24666}" type="slidenum">
              <a:rPr lang="fr-FR" smtClean="0"/>
              <a:t>‹N°›</a:t>
            </a:fld>
            <a:endParaRPr lang="fr-FR"/>
          </a:p>
        </p:txBody>
      </p:sp>
    </p:spTree>
    <p:extLst>
      <p:ext uri="{BB962C8B-B14F-4D97-AF65-F5344CB8AC3E}">
        <p14:creationId xmlns:p14="http://schemas.microsoft.com/office/powerpoint/2010/main" val="2188879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61747393-109C-BB4F-9783-CD7FB04658DA}" type="datetimeFigureOut">
              <a:rPr lang="fr-FR" smtClean="0"/>
              <a:t>16/07/2025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DA070DE-68F3-5B42-9EA8-0C9827A24666}" type="slidenum">
              <a:rPr lang="fr-FR" smtClean="0"/>
              <a:t>‹N°›</a:t>
            </a:fld>
            <a:endParaRPr lang="fr-FR"/>
          </a:p>
        </p:txBody>
      </p:sp>
    </p:spTree>
    <p:extLst>
      <p:ext uri="{BB962C8B-B14F-4D97-AF65-F5344CB8AC3E}">
        <p14:creationId xmlns:p14="http://schemas.microsoft.com/office/powerpoint/2010/main" val="1293881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1747393-109C-BB4F-9783-CD7FB04658DA}" type="datetimeFigureOut">
              <a:rPr lang="fr-FR" smtClean="0"/>
              <a:t>16/07/2025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DA070DE-68F3-5B42-9EA8-0C9827A24666}" type="slidenum">
              <a:rPr lang="fr-FR" smtClean="0"/>
              <a:t>‹N°›</a:t>
            </a:fld>
            <a:endParaRPr lang="fr-FR"/>
          </a:p>
        </p:txBody>
      </p:sp>
    </p:spTree>
    <p:extLst>
      <p:ext uri="{BB962C8B-B14F-4D97-AF65-F5344CB8AC3E}">
        <p14:creationId xmlns:p14="http://schemas.microsoft.com/office/powerpoint/2010/main" val="1411943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747393-109C-BB4F-9783-CD7FB04658DA}" type="datetimeFigureOut">
              <a:rPr lang="fr-FR" smtClean="0"/>
              <a:t>16/07/2025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DA070DE-68F3-5B42-9EA8-0C9827A24666}" type="slidenum">
              <a:rPr lang="fr-FR" smtClean="0"/>
              <a:t>‹N°›</a:t>
            </a:fld>
            <a:endParaRPr lang="fr-FR"/>
          </a:p>
        </p:txBody>
      </p:sp>
    </p:spTree>
    <p:extLst>
      <p:ext uri="{BB962C8B-B14F-4D97-AF65-F5344CB8AC3E}">
        <p14:creationId xmlns:p14="http://schemas.microsoft.com/office/powerpoint/2010/main" val="281346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1747393-109C-BB4F-9783-CD7FB04658DA}" type="datetimeFigureOut">
              <a:rPr lang="fr-FR" smtClean="0"/>
              <a:t>16/07/2025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DA070DE-68F3-5B42-9EA8-0C9827A24666}" type="slidenum">
              <a:rPr lang="fr-FR" smtClean="0"/>
              <a:t>‹N°›</a:t>
            </a:fld>
            <a:endParaRPr lang="fr-FR"/>
          </a:p>
        </p:txBody>
      </p:sp>
    </p:spTree>
    <p:extLst>
      <p:ext uri="{BB962C8B-B14F-4D97-AF65-F5344CB8AC3E}">
        <p14:creationId xmlns:p14="http://schemas.microsoft.com/office/powerpoint/2010/main" val="4256175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1747393-109C-BB4F-9783-CD7FB04658DA}" type="datetimeFigureOut">
              <a:rPr lang="fr-FR" smtClean="0"/>
              <a:t>16/07/2025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DA070DE-68F3-5B42-9EA8-0C9827A24666}" type="slidenum">
              <a:rPr lang="fr-FR" smtClean="0"/>
              <a:t>‹N°›</a:t>
            </a:fld>
            <a:endParaRPr lang="fr-FR"/>
          </a:p>
        </p:txBody>
      </p:sp>
    </p:spTree>
    <p:extLst>
      <p:ext uri="{BB962C8B-B14F-4D97-AF65-F5344CB8AC3E}">
        <p14:creationId xmlns:p14="http://schemas.microsoft.com/office/powerpoint/2010/main" val="3757274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61747393-109C-BB4F-9783-CD7FB04658DA}" type="datetimeFigureOut">
              <a:rPr lang="fr-FR" smtClean="0"/>
              <a:t>16/07/2025</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1DA070DE-68F3-5B42-9EA8-0C9827A24666}" type="slidenum">
              <a:rPr lang="fr-FR" smtClean="0"/>
              <a:t>‹N°›</a:t>
            </a:fld>
            <a:endParaRPr lang="fr-FR"/>
          </a:p>
        </p:txBody>
      </p:sp>
    </p:spTree>
    <p:extLst>
      <p:ext uri="{BB962C8B-B14F-4D97-AF65-F5344CB8AC3E}">
        <p14:creationId xmlns:p14="http://schemas.microsoft.com/office/powerpoint/2010/main" val="36575676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hyperlink" Target="http://www.meirieu.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1844DAA-1BBE-393D-0E59-F9D4B0E0DA21}"/>
              </a:ext>
            </a:extLst>
          </p:cNvPr>
          <p:cNvSpPr txBox="1"/>
          <p:nvPr/>
        </p:nvSpPr>
        <p:spPr>
          <a:xfrm>
            <a:off x="476250" y="243512"/>
            <a:ext cx="11239500" cy="6370975"/>
          </a:xfrm>
          <a:prstGeom prst="rect">
            <a:avLst/>
          </a:prstGeom>
          <a:noFill/>
        </p:spPr>
        <p:txBody>
          <a:bodyPr wrap="square">
            <a:spAutoFit/>
          </a:bodyPr>
          <a:lstStyle/>
          <a:p>
            <a:r>
              <a:rPr lang="fr-FR" sz="2400" dirty="0"/>
              <a:t>« De Platon à Campanella, de Thomas More à Nicolas Ledoux, les cités idéales se présentent toujours comme des utopies horlogères qui privilégient l’harmonie sociale à l’éducation de la liberté. Elles constituent ainsi la face diurne, mais parfaitement symétrique, des grandes dystopies politiques d’Huxley ou d’Orwell… Tandis qu’à l’autre bout du spectre les utopies spontanéistes et vitalistes, friandes de métaphores horticoles, semblent conduire inéluctablement à l’abstention éducative. Faut-il en conclure qu’éducation et utopie ne font pas bon ménage ? Ce serait aller trop vite en besogne et ne pas voir qu’entre utopie horlogère et utopie horticole, il existe peut-être une ligne de passage possible dès lors qu’on quitte le registre des oppositions indépassables pour entrer dans la considération de l’entreprise pédagogique elle-même. Cette dernière, en effet, en s’efforçant d’articuler l’éducabilité de toutes et tous avec la liberté de chacun et chacune, ouvre la voie à une utopie concrète permettant de penser et de mettre en œuvre des situations, des méthodes et des institutions éducatives. Nous devons alors abandonner le projet d’une « école idéale » pour nous donner un « idéal d’école » mobilisateur, grâce auquel il sera possible de  construire au quotidien des </a:t>
            </a:r>
            <a:r>
              <a:rPr lang="fr-FR" sz="2400" dirty="0" err="1"/>
              <a:t>espaces-temps</a:t>
            </a:r>
            <a:r>
              <a:rPr lang="fr-FR" sz="2400" dirty="0"/>
              <a:t> où faire vivre une pensée nourrie de culture dans des collectifs solidaires. »</a:t>
            </a:r>
          </a:p>
        </p:txBody>
      </p:sp>
    </p:spTree>
    <p:extLst>
      <p:ext uri="{BB962C8B-B14F-4D97-AF65-F5344CB8AC3E}">
        <p14:creationId xmlns:p14="http://schemas.microsoft.com/office/powerpoint/2010/main" val="1517363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1F941-0F2E-397F-2DB2-CF1500A4676E}"/>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7C1D232A-CF29-5435-AE41-B9726DCB28D6}"/>
              </a:ext>
            </a:extLst>
          </p:cNvPr>
          <p:cNvSpPr txBox="1"/>
          <p:nvPr/>
        </p:nvSpPr>
        <p:spPr>
          <a:xfrm>
            <a:off x="887506" y="510988"/>
            <a:ext cx="3442447" cy="258532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5400" dirty="0"/>
              <a:t>1. Les utopies horlogères</a:t>
            </a:r>
          </a:p>
        </p:txBody>
      </p:sp>
      <p:sp>
        <p:nvSpPr>
          <p:cNvPr id="10" name="ZoneTexte 9">
            <a:extLst>
              <a:ext uri="{FF2B5EF4-FFF2-40B4-BE49-F238E27FC236}">
                <a16:creationId xmlns:a16="http://schemas.microsoft.com/office/drawing/2014/main" id="{88F1E62F-A9E7-3CCF-B110-DA2E76FE702C}"/>
              </a:ext>
            </a:extLst>
          </p:cNvPr>
          <p:cNvSpPr txBox="1"/>
          <p:nvPr/>
        </p:nvSpPr>
        <p:spPr>
          <a:xfrm>
            <a:off x="6096000" y="5701553"/>
            <a:ext cx="4513729" cy="528761"/>
          </a:xfrm>
          <a:prstGeom prst="rect">
            <a:avLst/>
          </a:prstGeom>
          <a:noFill/>
        </p:spPr>
        <p:txBody>
          <a:bodyPr wrap="square" rtlCol="0">
            <a:spAutoFit/>
          </a:bodyPr>
          <a:lstStyle/>
          <a:p>
            <a:endParaRPr lang="fr-FR" dirty="0"/>
          </a:p>
        </p:txBody>
      </p:sp>
      <p:sp>
        <p:nvSpPr>
          <p:cNvPr id="2" name="ZoneTexte 1">
            <a:extLst>
              <a:ext uri="{FF2B5EF4-FFF2-40B4-BE49-F238E27FC236}">
                <a16:creationId xmlns:a16="http://schemas.microsoft.com/office/drawing/2014/main" id="{305E7EB8-8603-1306-1CA4-93B3BB43FF5E}"/>
              </a:ext>
            </a:extLst>
          </p:cNvPr>
          <p:cNvSpPr txBox="1"/>
          <p:nvPr/>
        </p:nvSpPr>
        <p:spPr>
          <a:xfrm>
            <a:off x="5007420" y="372488"/>
            <a:ext cx="5602309" cy="2862322"/>
          </a:xfrm>
          <a:prstGeom prst="rect">
            <a:avLst/>
          </a:prstGeom>
          <a:noFill/>
        </p:spPr>
        <p:txBody>
          <a:bodyPr wrap="square" rtlCol="0">
            <a:spAutoFit/>
          </a:bodyPr>
          <a:lstStyle/>
          <a:p>
            <a:r>
              <a:rPr lang="fr-FR" sz="3600" dirty="0"/>
              <a:t>Les utopies horlogères relayées par « la société de contrôle » (Deleuze, 1990) et mises en œuvre par la machinerie numérique.</a:t>
            </a:r>
          </a:p>
        </p:txBody>
      </p:sp>
      <p:pic>
        <p:nvPicPr>
          <p:cNvPr id="4" name="Image 3">
            <a:extLst>
              <a:ext uri="{FF2B5EF4-FFF2-40B4-BE49-F238E27FC236}">
                <a16:creationId xmlns:a16="http://schemas.microsoft.com/office/drawing/2014/main" id="{22923943-E838-CD41-C2F8-7994EA7BB50A}"/>
              </a:ext>
            </a:extLst>
          </p:cNvPr>
          <p:cNvPicPr>
            <a:picLocks noChangeAspect="1"/>
          </p:cNvPicPr>
          <p:nvPr/>
        </p:nvPicPr>
        <p:blipFill>
          <a:blip r:embed="rId2"/>
          <a:stretch>
            <a:fillRect/>
          </a:stretch>
        </p:blipFill>
        <p:spPr>
          <a:xfrm>
            <a:off x="887506" y="3761690"/>
            <a:ext cx="3477934" cy="2215444"/>
          </a:xfrm>
          <a:prstGeom prst="rect">
            <a:avLst/>
          </a:prstGeom>
        </p:spPr>
      </p:pic>
      <p:sp>
        <p:nvSpPr>
          <p:cNvPr id="6" name="ZoneTexte 5">
            <a:extLst>
              <a:ext uri="{FF2B5EF4-FFF2-40B4-BE49-F238E27FC236}">
                <a16:creationId xmlns:a16="http://schemas.microsoft.com/office/drawing/2014/main" id="{8254E6F9-EFBB-10D6-B604-2B74E6035622}"/>
              </a:ext>
            </a:extLst>
          </p:cNvPr>
          <p:cNvSpPr txBox="1"/>
          <p:nvPr/>
        </p:nvSpPr>
        <p:spPr>
          <a:xfrm>
            <a:off x="5007420" y="3552658"/>
            <a:ext cx="5913865" cy="2677656"/>
          </a:xfrm>
          <a:prstGeom prst="rect">
            <a:avLst/>
          </a:prstGeom>
          <a:noFill/>
        </p:spPr>
        <p:txBody>
          <a:bodyPr wrap="square" rtlCol="0">
            <a:spAutoFit/>
          </a:bodyPr>
          <a:lstStyle/>
          <a:p>
            <a:r>
              <a:rPr lang="fr-FR" sz="2400" dirty="0"/>
              <a:t>La quête d’efficacité sociale maximale de l’éducation voit dans le béhaviorisme associé à l’informatique un moyen de mettre en œuvre, enfin, une « école efficace », fondée l’évaluation systématique qui permet l’homogénéisation et la mise en concurrence des pratiques.</a:t>
            </a:r>
          </a:p>
        </p:txBody>
      </p:sp>
    </p:spTree>
    <p:extLst>
      <p:ext uri="{BB962C8B-B14F-4D97-AF65-F5344CB8AC3E}">
        <p14:creationId xmlns:p14="http://schemas.microsoft.com/office/powerpoint/2010/main" val="381631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re 1">
            <a:extLst>
              <a:ext uri="{FF2B5EF4-FFF2-40B4-BE49-F238E27FC236}">
                <a16:creationId xmlns:a16="http://schemas.microsoft.com/office/drawing/2014/main" id="{1566C6F7-68CA-1138-2A0B-C270EC269A26}"/>
              </a:ext>
            </a:extLst>
          </p:cNvPr>
          <p:cNvSpPr>
            <a:spLocks noGrp="1"/>
          </p:cNvSpPr>
          <p:nvPr>
            <p:ph type="title"/>
          </p:nvPr>
        </p:nvSpPr>
        <p:spPr>
          <a:xfrm>
            <a:off x="379767" y="-3324"/>
            <a:ext cx="5690754" cy="1325563"/>
          </a:xfrm>
        </p:spPr>
        <p:txBody>
          <a:bodyPr vert="horz" lIns="91440" tIns="45720" rIns="91440" bIns="45720" rtlCol="0" anchor="ctr">
            <a:normAutofit/>
          </a:bodyPr>
          <a:lstStyle/>
          <a:p>
            <a:r>
              <a:rPr lang="en-US" sz="4000" kern="1200" dirty="0">
                <a:solidFill>
                  <a:schemeClr val="tx1"/>
                </a:solidFill>
                <a:latin typeface="+mj-lt"/>
                <a:ea typeface="+mj-ea"/>
                <a:cs typeface="+mj-cs"/>
              </a:rPr>
              <a:t>Un petit retour </a:t>
            </a:r>
            <a:r>
              <a:rPr lang="en-US" sz="4000" kern="1200" dirty="0" err="1">
                <a:solidFill>
                  <a:schemeClr val="tx1"/>
                </a:solidFill>
                <a:latin typeface="+mj-lt"/>
                <a:ea typeface="+mj-ea"/>
                <a:cs typeface="+mj-cs"/>
              </a:rPr>
              <a:t>en</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arrière</a:t>
            </a:r>
            <a:r>
              <a:rPr lang="en-US" sz="4000" kern="1200" dirty="0">
                <a:solidFill>
                  <a:schemeClr val="tx1"/>
                </a:solidFill>
                <a:latin typeface="+mj-lt"/>
                <a:ea typeface="+mj-ea"/>
                <a:cs typeface="+mj-cs"/>
              </a:rPr>
              <a:t>…</a:t>
            </a:r>
          </a:p>
        </p:txBody>
      </p:sp>
      <p:sp>
        <p:nvSpPr>
          <p:cNvPr id="5" name="Espace réservé du contenu 2">
            <a:extLst>
              <a:ext uri="{FF2B5EF4-FFF2-40B4-BE49-F238E27FC236}">
                <a16:creationId xmlns:a16="http://schemas.microsoft.com/office/drawing/2014/main" id="{29D05CAF-5221-D6D8-D241-5CB96D701AE1}"/>
              </a:ext>
            </a:extLst>
          </p:cNvPr>
          <p:cNvSpPr>
            <a:spLocks noGrp="1"/>
          </p:cNvSpPr>
          <p:nvPr>
            <p:ph idx="1"/>
          </p:nvPr>
        </p:nvSpPr>
        <p:spPr>
          <a:xfrm>
            <a:off x="515155" y="1481070"/>
            <a:ext cx="5419979" cy="4695893"/>
          </a:xfrm>
        </p:spPr>
        <p:txBody>
          <a:bodyPr vert="horz" lIns="91440" tIns="45720" rIns="91440" bIns="45720" rtlCol="0">
            <a:normAutofit fontScale="92500" lnSpcReduction="10000"/>
          </a:bodyPr>
          <a:lstStyle/>
          <a:p>
            <a:pPr marL="0" indent="0">
              <a:buNone/>
            </a:pPr>
            <a:r>
              <a:rPr lang="en-US" sz="2600" dirty="0"/>
              <a:t>Georges </a:t>
            </a:r>
            <a:r>
              <a:rPr lang="en-US" sz="2600" dirty="0" err="1"/>
              <a:t>Gusdorf</a:t>
            </a:r>
            <a:r>
              <a:rPr lang="en-US" sz="2600" dirty="0"/>
              <a:t>, </a:t>
            </a:r>
            <a:r>
              <a:rPr lang="en-US" sz="2600" i="1" dirty="0" err="1"/>
              <a:t>Pourquoi</a:t>
            </a:r>
            <a:r>
              <a:rPr lang="en-US" sz="2600" i="1" dirty="0"/>
              <a:t> des </a:t>
            </a:r>
            <a:r>
              <a:rPr lang="en-US" sz="2600" i="1" dirty="0" err="1"/>
              <a:t>professeurs</a:t>
            </a:r>
            <a:r>
              <a:rPr lang="en-US" sz="2600" i="1" dirty="0"/>
              <a:t> ?</a:t>
            </a:r>
            <a:r>
              <a:rPr lang="en-US" sz="2600" dirty="0"/>
              <a:t>, </a:t>
            </a:r>
            <a:r>
              <a:rPr lang="en-US" sz="2600" dirty="0" err="1"/>
              <a:t>Payot</a:t>
            </a:r>
            <a:r>
              <a:rPr lang="en-US" sz="2600" dirty="0"/>
              <a:t>, </a:t>
            </a:r>
            <a:r>
              <a:rPr lang="en-US" sz="2600" dirty="0">
                <a:hlinkClick r:id="" action="ppaction://noaction">
                  <a:extLst>
                    <a:ext uri="{A12FA001-AC4F-418D-AE19-62706E023703}">
                      <ahyp:hlinkClr xmlns:ahyp="http://schemas.microsoft.com/office/drawing/2018/hyperlinkcolor" val="tx"/>
                    </a:ext>
                  </a:extLst>
                </a:hlinkClick>
              </a:rPr>
              <a:t>1963</a:t>
            </a:r>
            <a:endParaRPr lang="en-US" sz="2600" dirty="0"/>
          </a:p>
          <a:p>
            <a:pPr marL="0" indent="0">
              <a:buNone/>
            </a:pPr>
            <a:r>
              <a:rPr lang="en-US" sz="2000" dirty="0"/>
              <a:t>« On </a:t>
            </a:r>
            <a:r>
              <a:rPr lang="en-US" sz="2000" dirty="0" err="1"/>
              <a:t>pourrait</a:t>
            </a:r>
            <a:r>
              <a:rPr lang="en-US" sz="2000" dirty="0"/>
              <a:t> </a:t>
            </a:r>
            <a:r>
              <a:rPr lang="en-US" sz="2000" dirty="0" err="1"/>
              <a:t>remplacer</a:t>
            </a:r>
            <a:r>
              <a:rPr lang="en-US" sz="2000" dirty="0"/>
              <a:t> le maître par un livre, par un poste de radio </a:t>
            </a:r>
            <a:r>
              <a:rPr lang="en-US" sz="2000" dirty="0" err="1"/>
              <a:t>ou</a:t>
            </a:r>
            <a:r>
              <a:rPr lang="en-US" sz="2000" dirty="0"/>
              <a:t> par un </a:t>
            </a:r>
            <a:r>
              <a:rPr lang="en-US" sz="2000" dirty="0" err="1"/>
              <a:t>électrophone</a:t>
            </a:r>
            <a:r>
              <a:rPr lang="en-US" sz="2000" dirty="0"/>
              <a:t>, et les </a:t>
            </a:r>
            <a:r>
              <a:rPr lang="en-US" sz="2000" dirty="0" err="1"/>
              <a:t>tentatives</a:t>
            </a:r>
            <a:r>
              <a:rPr lang="en-US" sz="2000" dirty="0"/>
              <a:t> </a:t>
            </a:r>
            <a:r>
              <a:rPr lang="en-US" sz="2000" dirty="0" err="1"/>
              <a:t>en</a:t>
            </a:r>
            <a:r>
              <a:rPr lang="en-US" sz="2000" dirty="0"/>
              <a:t> </a:t>
            </a:r>
            <a:r>
              <a:rPr lang="en-US" sz="2000" dirty="0" err="1"/>
              <a:t>ce</a:t>
            </a:r>
            <a:r>
              <a:rPr lang="en-US" sz="2000" dirty="0"/>
              <a:t> </a:t>
            </a:r>
            <a:r>
              <a:rPr lang="en-US" sz="2000" dirty="0" err="1"/>
              <a:t>sens</a:t>
            </a:r>
            <a:r>
              <a:rPr lang="en-US" sz="2000" dirty="0"/>
              <a:t> ne </a:t>
            </a:r>
            <a:r>
              <a:rPr lang="en-US" sz="2000" dirty="0" err="1"/>
              <a:t>manquent</a:t>
            </a:r>
            <a:r>
              <a:rPr lang="en-US" sz="2000" dirty="0"/>
              <a:t> pas. A la </a:t>
            </a:r>
            <a:r>
              <a:rPr lang="en-US" sz="2000" dirty="0" err="1"/>
              <a:t>limite</a:t>
            </a:r>
            <a:r>
              <a:rPr lang="en-US" sz="2000" dirty="0"/>
              <a:t>, </a:t>
            </a:r>
            <a:r>
              <a:rPr lang="en-US" sz="2000" dirty="0" err="1"/>
              <a:t>tous</a:t>
            </a:r>
            <a:r>
              <a:rPr lang="en-US" sz="2000" dirty="0"/>
              <a:t> les enfants d'un pays </a:t>
            </a:r>
            <a:r>
              <a:rPr lang="en-US" sz="2000" dirty="0" err="1"/>
              <a:t>pourraient</a:t>
            </a:r>
            <a:r>
              <a:rPr lang="en-US" sz="2000" dirty="0"/>
              <a:t> </a:t>
            </a:r>
            <a:r>
              <a:rPr lang="en-US" sz="2000" dirty="0" err="1"/>
              <a:t>recevoir</a:t>
            </a:r>
            <a:r>
              <a:rPr lang="en-US" sz="2000" dirty="0"/>
              <a:t>, chacun chez soi, </a:t>
            </a:r>
            <a:r>
              <a:rPr lang="en-US" sz="2000" dirty="0" err="1"/>
              <a:t>l'enseigne­ment</a:t>
            </a:r>
            <a:r>
              <a:rPr lang="en-US" sz="2000" dirty="0"/>
              <a:t> d'un seul et unique </a:t>
            </a:r>
            <a:r>
              <a:rPr lang="en-US" sz="2000" dirty="0" err="1"/>
              <a:t>professeur</a:t>
            </a:r>
            <a:r>
              <a:rPr lang="en-US" sz="2000" dirty="0"/>
              <a:t>, </a:t>
            </a:r>
            <a:r>
              <a:rPr lang="en-US" sz="2000" dirty="0" err="1"/>
              <a:t>indéfiniment</a:t>
            </a:r>
            <a:r>
              <a:rPr lang="en-US" sz="2000" dirty="0"/>
              <a:t> </a:t>
            </a:r>
            <a:r>
              <a:rPr lang="en-US" sz="2000" dirty="0" err="1"/>
              <a:t>répété</a:t>
            </a:r>
            <a:r>
              <a:rPr lang="en-US" sz="2000" dirty="0"/>
              <a:t> </a:t>
            </a:r>
            <a:r>
              <a:rPr lang="en-US" sz="2000" dirty="0" err="1"/>
              <a:t>d'âge</a:t>
            </a:r>
            <a:r>
              <a:rPr lang="en-US" sz="2000" dirty="0"/>
              <a:t> </a:t>
            </a:r>
            <a:r>
              <a:rPr lang="en-US" sz="2000" dirty="0" err="1"/>
              <a:t>en</a:t>
            </a:r>
            <a:r>
              <a:rPr lang="en-US" sz="2000" dirty="0"/>
              <a:t> </a:t>
            </a:r>
            <a:r>
              <a:rPr lang="en-US" sz="2000" dirty="0" err="1"/>
              <a:t>âge</a:t>
            </a:r>
            <a:r>
              <a:rPr lang="en-US" sz="2000" dirty="0"/>
              <a:t> et de </a:t>
            </a:r>
            <a:r>
              <a:rPr lang="en-US" sz="2000" dirty="0" err="1"/>
              <a:t>génération</a:t>
            </a:r>
            <a:r>
              <a:rPr lang="en-US" sz="2000" dirty="0"/>
              <a:t> </a:t>
            </a:r>
            <a:r>
              <a:rPr lang="en-US" sz="2000" dirty="0" err="1"/>
              <a:t>en</a:t>
            </a:r>
            <a:r>
              <a:rPr lang="en-US" sz="2000" dirty="0"/>
              <a:t> </a:t>
            </a:r>
            <a:r>
              <a:rPr lang="en-US" sz="2000" dirty="0" err="1"/>
              <a:t>génération</a:t>
            </a:r>
            <a:r>
              <a:rPr lang="en-US" sz="2000" dirty="0"/>
              <a:t>. Un seul homme a </a:t>
            </a:r>
            <a:r>
              <a:rPr lang="en-US" sz="2000" dirty="0" err="1"/>
              <a:t>pu</a:t>
            </a:r>
            <a:r>
              <a:rPr lang="en-US" sz="2000" dirty="0"/>
              <a:t> </a:t>
            </a:r>
            <a:r>
              <a:rPr lang="en-US" sz="2000" dirty="0" err="1"/>
              <a:t>ainsi</a:t>
            </a:r>
            <a:r>
              <a:rPr lang="en-US" sz="2000" dirty="0"/>
              <a:t> </a:t>
            </a:r>
            <a:r>
              <a:rPr lang="en-US" sz="2000" dirty="0" err="1"/>
              <a:t>enregistrer</a:t>
            </a:r>
            <a:r>
              <a:rPr lang="en-US" sz="2000" dirty="0"/>
              <a:t> </a:t>
            </a:r>
            <a:r>
              <a:rPr lang="en-US" sz="2000" dirty="0" err="1"/>
              <a:t>en</a:t>
            </a:r>
            <a:r>
              <a:rPr lang="en-US" sz="2000" dirty="0"/>
              <a:t> très peu de temps le monologue </a:t>
            </a:r>
            <a:r>
              <a:rPr lang="en-US" sz="2000" dirty="0" err="1"/>
              <a:t>perpétuel</a:t>
            </a:r>
            <a:r>
              <a:rPr lang="en-US" sz="2000" dirty="0"/>
              <a:t> de </a:t>
            </a:r>
            <a:r>
              <a:rPr lang="en-US" sz="2000" dirty="0" err="1"/>
              <a:t>l'horloge</a:t>
            </a:r>
            <a:r>
              <a:rPr lang="en-US" sz="2000" dirty="0"/>
              <a:t> </a:t>
            </a:r>
            <a:r>
              <a:rPr lang="en-US" sz="2000" dirty="0" err="1"/>
              <a:t>parlante</a:t>
            </a:r>
            <a:r>
              <a:rPr lang="en-US" sz="2000" dirty="0"/>
              <a:t>… On </a:t>
            </a:r>
            <a:r>
              <a:rPr lang="en-US" sz="2000" dirty="0" err="1"/>
              <a:t>mesure</a:t>
            </a:r>
            <a:r>
              <a:rPr lang="en-US" sz="2000" dirty="0"/>
              <a:t> </a:t>
            </a:r>
            <a:r>
              <a:rPr lang="en-US" sz="2000" dirty="0" err="1"/>
              <a:t>l'immense</a:t>
            </a:r>
            <a:r>
              <a:rPr lang="en-US" sz="2000" dirty="0"/>
              <a:t> </a:t>
            </a:r>
            <a:r>
              <a:rPr lang="en-US" sz="2000" dirty="0" err="1"/>
              <a:t>avantage</a:t>
            </a:r>
            <a:r>
              <a:rPr lang="en-US" sz="2000" dirty="0"/>
              <a:t> du </a:t>
            </a:r>
            <a:r>
              <a:rPr lang="en-US" sz="2000" dirty="0" err="1"/>
              <a:t>système</a:t>
            </a:r>
            <a:r>
              <a:rPr lang="en-US" sz="2000" dirty="0"/>
              <a:t> du point de </a:t>
            </a:r>
            <a:r>
              <a:rPr lang="en-US" sz="2000" dirty="0" err="1"/>
              <a:t>vue</a:t>
            </a:r>
            <a:r>
              <a:rPr lang="en-US" sz="2000" dirty="0"/>
              <a:t> financier : plus </a:t>
            </a:r>
            <a:r>
              <a:rPr lang="en-US" sz="2000" dirty="0" err="1"/>
              <a:t>d'écoles</a:t>
            </a:r>
            <a:r>
              <a:rPr lang="en-US" sz="2000" dirty="0"/>
              <a:t>, plus de classes, plus de fonctionnaires par </a:t>
            </a:r>
            <a:r>
              <a:rPr lang="en-US" sz="2000" dirty="0" err="1"/>
              <a:t>milliers</a:t>
            </a:r>
            <a:r>
              <a:rPr lang="en-US" sz="2000" dirty="0"/>
              <a:t> ; le budget de </a:t>
            </a:r>
            <a:r>
              <a:rPr lang="en-US" sz="2000" dirty="0" err="1"/>
              <a:t>l'Education</a:t>
            </a:r>
            <a:r>
              <a:rPr lang="en-US" sz="2000" dirty="0"/>
              <a:t> Nationale se </a:t>
            </a:r>
            <a:r>
              <a:rPr lang="en-US" sz="2000" dirty="0" err="1"/>
              <a:t>réduirait</a:t>
            </a:r>
            <a:r>
              <a:rPr lang="en-US" sz="2000" dirty="0"/>
              <a:t> au </a:t>
            </a:r>
            <a:r>
              <a:rPr lang="en-US" sz="2000" dirty="0" err="1"/>
              <a:t>traitement</a:t>
            </a:r>
            <a:r>
              <a:rPr lang="en-US" sz="2000" dirty="0"/>
              <a:t> </a:t>
            </a:r>
            <a:r>
              <a:rPr lang="en-US" sz="2000" dirty="0" err="1"/>
              <a:t>d'une</a:t>
            </a:r>
            <a:r>
              <a:rPr lang="en-US" sz="2000" dirty="0"/>
              <a:t> petite équipe </a:t>
            </a:r>
            <a:r>
              <a:rPr lang="en-US" sz="2000" dirty="0" err="1"/>
              <a:t>d'instructeurs</a:t>
            </a:r>
            <a:r>
              <a:rPr lang="en-US" sz="2000" dirty="0"/>
              <a:t> </a:t>
            </a:r>
            <a:r>
              <a:rPr lang="en-US" sz="2000" dirty="0" err="1"/>
              <a:t>dont</a:t>
            </a:r>
            <a:r>
              <a:rPr lang="en-US" sz="2000" dirty="0"/>
              <a:t> la voix unique </a:t>
            </a:r>
            <a:r>
              <a:rPr lang="en-US" sz="2000" dirty="0" err="1"/>
              <a:t>serait</a:t>
            </a:r>
            <a:r>
              <a:rPr lang="en-US" sz="2000" dirty="0"/>
              <a:t> </a:t>
            </a:r>
            <a:r>
              <a:rPr lang="en-US" sz="2000" dirty="0" err="1"/>
              <a:t>distribuée</a:t>
            </a:r>
            <a:r>
              <a:rPr lang="en-US" sz="2000" dirty="0"/>
              <a:t> </a:t>
            </a:r>
            <a:r>
              <a:rPr lang="en-US" sz="2000" dirty="0" err="1"/>
              <a:t>chaque</a:t>
            </a:r>
            <a:r>
              <a:rPr lang="en-US" sz="2000" dirty="0"/>
              <a:t> jour </a:t>
            </a:r>
            <a:r>
              <a:rPr lang="en-US" sz="2000" dirty="0" err="1"/>
              <a:t>jusqu'aux</a:t>
            </a:r>
            <a:r>
              <a:rPr lang="en-US" sz="2000" dirty="0"/>
              <a:t> </a:t>
            </a:r>
            <a:r>
              <a:rPr lang="en-US" sz="2000" dirty="0" err="1"/>
              <a:t>frontières</a:t>
            </a:r>
            <a:r>
              <a:rPr lang="en-US" sz="2000" dirty="0"/>
              <a:t> du pays. »</a:t>
            </a:r>
          </a:p>
        </p:txBody>
      </p:sp>
      <p:sp>
        <p:nvSpPr>
          <p:cNvPr id="6" name="ZoneTexte 5">
            <a:extLst>
              <a:ext uri="{FF2B5EF4-FFF2-40B4-BE49-F238E27FC236}">
                <a16:creationId xmlns:a16="http://schemas.microsoft.com/office/drawing/2014/main" id="{91AE2205-6288-AFA5-6C82-98A31FF013D9}"/>
              </a:ext>
            </a:extLst>
          </p:cNvPr>
          <p:cNvSpPr txBox="1"/>
          <p:nvPr/>
        </p:nvSpPr>
        <p:spPr>
          <a:xfrm>
            <a:off x="6256868" y="193183"/>
            <a:ext cx="5725582" cy="6375892"/>
          </a:xfrm>
          <a:prstGeom prst="rect">
            <a:avLst/>
          </a:prstGeom>
        </p:spPr>
        <p:txBody>
          <a:bodyPr vert="horz" lIns="91440" tIns="45720" rIns="91440" bIns="45720" rtlCol="0">
            <a:normAutofit fontScale="92500" lnSpcReduction="10000"/>
          </a:bodyPr>
          <a:lstStyle/>
          <a:p>
            <a:pPr indent="-228600" defTabSz="914400">
              <a:lnSpc>
                <a:spcPct val="90000"/>
              </a:lnSpc>
              <a:buFont typeface="Arial" panose="020B0604020202020204" pitchFamily="34" charset="0"/>
              <a:buChar char="•"/>
            </a:pPr>
            <a:r>
              <a:rPr lang="en-US" sz="1600" dirty="0"/>
              <a:t>29 </a:t>
            </a:r>
            <a:r>
              <a:rPr lang="en-US" sz="1600" dirty="0" err="1"/>
              <a:t>octobre</a:t>
            </a:r>
            <a:r>
              <a:rPr lang="en-US" sz="1600" dirty="0"/>
              <a:t> 1969 : premier message numérique </a:t>
            </a:r>
            <a:r>
              <a:rPr lang="en-US" sz="1600" dirty="0" err="1"/>
              <a:t>envoyé</a:t>
            </a:r>
            <a:r>
              <a:rPr lang="en-US" sz="1600" dirty="0"/>
              <a:t> entre </a:t>
            </a:r>
            <a:r>
              <a:rPr lang="en-US" sz="1600" dirty="0" err="1"/>
              <a:t>l’université</a:t>
            </a:r>
            <a:r>
              <a:rPr lang="en-US" sz="1600" dirty="0"/>
              <a:t> de </a:t>
            </a:r>
            <a:r>
              <a:rPr lang="en-US" sz="1600" dirty="0" err="1"/>
              <a:t>Californie</a:t>
            </a:r>
            <a:r>
              <a:rPr lang="en-US" sz="1600" dirty="0"/>
              <a:t> à Los Angeles et </a:t>
            </a:r>
            <a:r>
              <a:rPr lang="en-US" sz="1600" dirty="0" err="1"/>
              <a:t>l’Institut</a:t>
            </a:r>
            <a:r>
              <a:rPr lang="en-US" sz="1600" dirty="0"/>
              <a:t> de recherche de Stanford</a:t>
            </a:r>
          </a:p>
          <a:p>
            <a:pPr indent="-228600" defTabSz="914400">
              <a:lnSpc>
                <a:spcPct val="90000"/>
              </a:lnSpc>
              <a:buFont typeface="Arial" panose="020B0604020202020204" pitchFamily="34" charset="0"/>
              <a:buChar char="•"/>
            </a:pPr>
            <a:r>
              <a:rPr lang="en-US" sz="1600" dirty="0"/>
              <a:t>1991 : premier site Internet  </a:t>
            </a:r>
          </a:p>
          <a:p>
            <a:pPr indent="-228600" defTabSz="914400">
              <a:lnSpc>
                <a:spcPct val="90000"/>
              </a:lnSpc>
              <a:buFont typeface="Arial" panose="020B0604020202020204" pitchFamily="34" charset="0"/>
              <a:buChar char="•"/>
            </a:pPr>
            <a:r>
              <a:rPr lang="en-US" sz="1600" dirty="0"/>
              <a:t>1998 : </a:t>
            </a:r>
            <a:r>
              <a:rPr lang="en-US" sz="1600" dirty="0" err="1"/>
              <a:t>création</a:t>
            </a:r>
            <a:r>
              <a:rPr lang="en-US" sz="1600" dirty="0"/>
              <a:t> de Google  </a:t>
            </a:r>
          </a:p>
          <a:p>
            <a:pPr indent="-228600" defTabSz="914400">
              <a:lnSpc>
                <a:spcPct val="90000"/>
              </a:lnSpc>
              <a:buFont typeface="Arial" panose="020B0604020202020204" pitchFamily="34" charset="0"/>
              <a:buChar char="•"/>
            </a:pPr>
            <a:r>
              <a:rPr lang="en-US" sz="1600" dirty="0"/>
              <a:t>2007 : premier smartphone  </a:t>
            </a:r>
          </a:p>
          <a:p>
            <a:pPr indent="-228600" defTabSz="914400">
              <a:lnSpc>
                <a:spcPct val="90000"/>
              </a:lnSpc>
              <a:buFont typeface="Arial" panose="020B0604020202020204" pitchFamily="34" charset="0"/>
              <a:buChar char="•"/>
            </a:pPr>
            <a:r>
              <a:rPr lang="en-US" sz="1600" dirty="0"/>
              <a:t>2012 : première </a:t>
            </a:r>
            <a:r>
              <a:rPr lang="en-US" sz="1600" dirty="0" err="1"/>
              <a:t>conférence</a:t>
            </a:r>
            <a:r>
              <a:rPr lang="en-US" sz="1600" dirty="0"/>
              <a:t> </a:t>
            </a:r>
            <a:r>
              <a:rPr lang="en-US" sz="1600" dirty="0" err="1"/>
              <a:t>internationale</a:t>
            </a:r>
            <a:r>
              <a:rPr lang="en-US" sz="1600" dirty="0"/>
              <a:t> sur le </a:t>
            </a:r>
            <a:r>
              <a:rPr lang="en-US" sz="1600" i="1" dirty="0"/>
              <a:t>learning </a:t>
            </a:r>
            <a:r>
              <a:rPr lang="en-US" sz="1600" i="1" dirty="0" err="1"/>
              <a:t>analyti</a:t>
            </a:r>
            <a:endParaRPr lang="en-US" sz="1600" i="1" dirty="0"/>
          </a:p>
          <a:p>
            <a:pPr indent="-228600" defTabSz="914400">
              <a:lnSpc>
                <a:spcPct val="90000"/>
              </a:lnSpc>
              <a:buFont typeface="Arial" panose="020B0604020202020204" pitchFamily="34" charset="0"/>
              <a:buChar char="•"/>
            </a:pPr>
            <a:endParaRPr lang="en-US" sz="1600" i="1" dirty="0"/>
          </a:p>
          <a:p>
            <a:pPr indent="-228600" defTabSz="914400">
              <a:lnSpc>
                <a:spcPct val="90000"/>
              </a:lnSpc>
              <a:buFont typeface="Arial" panose="020B0604020202020204" pitchFamily="34" charset="0"/>
              <a:buChar char="•"/>
            </a:pPr>
            <a:endParaRPr lang="en-US" sz="1600" i="1" dirty="0"/>
          </a:p>
          <a:p>
            <a:pPr defTabSz="914400">
              <a:lnSpc>
                <a:spcPct val="90000"/>
              </a:lnSpc>
            </a:pPr>
            <a:r>
              <a:rPr lang="en-US" sz="1600" dirty="0"/>
              <a:t>« </a:t>
            </a:r>
            <a:r>
              <a:rPr lang="en-US" sz="1600" dirty="0" err="1"/>
              <a:t>L’ère</a:t>
            </a:r>
            <a:r>
              <a:rPr lang="en-US" sz="1600" dirty="0"/>
              <a:t> de </a:t>
            </a:r>
            <a:r>
              <a:rPr lang="en-US" sz="1600" dirty="0" err="1"/>
              <a:t>l’idéologie</a:t>
            </a:r>
            <a:r>
              <a:rPr lang="en-US" sz="1600" dirty="0"/>
              <a:t> de la </a:t>
            </a:r>
            <a:r>
              <a:rPr lang="en-US" sz="1600" dirty="0" err="1"/>
              <a:t>pédagogie</a:t>
            </a:r>
            <a:r>
              <a:rPr lang="en-US" sz="1600" dirty="0"/>
              <a:t> </a:t>
            </a:r>
            <a:r>
              <a:rPr lang="en-US" sz="1600" dirty="0" err="1"/>
              <a:t>prend</a:t>
            </a:r>
            <a:r>
              <a:rPr lang="en-US" sz="1600" dirty="0"/>
              <a:t> fin, pour </a:t>
            </a:r>
            <a:r>
              <a:rPr lang="en-US" sz="1600" dirty="0" err="1"/>
              <a:t>laisser</a:t>
            </a:r>
            <a:r>
              <a:rPr lang="en-US" sz="1600" dirty="0"/>
              <a:t> la place à la </a:t>
            </a:r>
            <a:r>
              <a:rPr lang="en-US" sz="1600" dirty="0" err="1"/>
              <a:t>preuve</a:t>
            </a:r>
            <a:r>
              <a:rPr lang="en-US" sz="1600" dirty="0"/>
              <a:t> </a:t>
            </a:r>
            <a:r>
              <a:rPr lang="en-US" sz="1600" dirty="0" err="1"/>
              <a:t>statistique</a:t>
            </a:r>
            <a:r>
              <a:rPr lang="en-US" sz="1600" dirty="0"/>
              <a:t> du </a:t>
            </a:r>
            <a:r>
              <a:rPr lang="en-US" sz="1600" i="1" dirty="0"/>
              <a:t>learning analytic.</a:t>
            </a:r>
            <a:r>
              <a:rPr lang="en-US" sz="1600" dirty="0"/>
              <a:t> </a:t>
            </a:r>
            <a:r>
              <a:rPr lang="en-US" sz="1600" dirty="0" err="1"/>
              <a:t>L’apprentissage</a:t>
            </a:r>
            <a:r>
              <a:rPr lang="en-US" sz="1600" dirty="0"/>
              <a:t> </a:t>
            </a:r>
            <a:r>
              <a:rPr lang="en-US" sz="1600" dirty="0" err="1"/>
              <a:t>devient</a:t>
            </a:r>
            <a:r>
              <a:rPr lang="en-US" sz="1600" dirty="0"/>
              <a:t> </a:t>
            </a:r>
            <a:r>
              <a:rPr lang="en-US" sz="1600" dirty="0" err="1"/>
              <a:t>une</a:t>
            </a:r>
            <a:r>
              <a:rPr lang="en-US" sz="1600" dirty="0"/>
              <a:t> </a:t>
            </a:r>
            <a:r>
              <a:rPr lang="en-US" sz="1600" dirty="0" err="1"/>
              <a:t>véritable</a:t>
            </a:r>
            <a:r>
              <a:rPr lang="en-US" sz="1600" dirty="0"/>
              <a:t> science </a:t>
            </a:r>
            <a:r>
              <a:rPr lang="en-US" sz="1600" dirty="0" err="1"/>
              <a:t>fondée</a:t>
            </a:r>
            <a:r>
              <a:rPr lang="en-US" sz="1600" dirty="0"/>
              <a:t> sur </a:t>
            </a:r>
            <a:r>
              <a:rPr lang="en-US" sz="1600" dirty="0" err="1"/>
              <a:t>l’observation</a:t>
            </a:r>
            <a:r>
              <a:rPr lang="en-US" sz="1600" dirty="0"/>
              <a:t> objective de la structure du </a:t>
            </a:r>
            <a:r>
              <a:rPr lang="en-US" sz="1600" dirty="0" err="1"/>
              <a:t>cerveau</a:t>
            </a:r>
            <a:r>
              <a:rPr lang="en-US" sz="1600" dirty="0"/>
              <a:t> et de </a:t>
            </a:r>
            <a:r>
              <a:rPr lang="en-US" sz="1600" dirty="0" err="1"/>
              <a:t>ses</a:t>
            </a:r>
            <a:r>
              <a:rPr lang="en-US" sz="1600" dirty="0"/>
              <a:t> modes de </a:t>
            </a:r>
            <a:r>
              <a:rPr lang="en-US" sz="1600" dirty="0" err="1"/>
              <a:t>réponse</a:t>
            </a:r>
            <a:r>
              <a:rPr lang="en-US" sz="1600" dirty="0"/>
              <a:t>. Le </a:t>
            </a:r>
            <a:r>
              <a:rPr lang="en-US" sz="1600" dirty="0" err="1"/>
              <a:t>système</a:t>
            </a:r>
            <a:r>
              <a:rPr lang="en-US" sz="1600" dirty="0"/>
              <a:t> </a:t>
            </a:r>
            <a:r>
              <a:rPr lang="en-US" sz="1600" dirty="0" err="1"/>
              <a:t>va</a:t>
            </a:r>
            <a:r>
              <a:rPr lang="en-US" sz="1600" dirty="0"/>
              <a:t> </a:t>
            </a:r>
            <a:r>
              <a:rPr lang="en-US" sz="1600" dirty="0" err="1"/>
              <a:t>sortir</a:t>
            </a:r>
            <a:r>
              <a:rPr lang="en-US" sz="1600" dirty="0"/>
              <a:t> de </a:t>
            </a:r>
            <a:r>
              <a:rPr lang="en-US" sz="1600" dirty="0" err="1"/>
              <a:t>l’âge</a:t>
            </a:r>
            <a:r>
              <a:rPr lang="en-US" sz="1600" dirty="0"/>
              <a:t> du bricolage pour </a:t>
            </a:r>
            <a:r>
              <a:rPr lang="en-US" sz="1600" dirty="0" err="1"/>
              <a:t>devenir</a:t>
            </a:r>
            <a:r>
              <a:rPr lang="en-US" sz="1600" dirty="0"/>
              <a:t> </a:t>
            </a:r>
            <a:r>
              <a:rPr lang="en-US" sz="1600" dirty="0" err="1"/>
              <a:t>une</a:t>
            </a:r>
            <a:r>
              <a:rPr lang="en-US" sz="1600" dirty="0"/>
              <a:t> </a:t>
            </a:r>
            <a:r>
              <a:rPr lang="en-US" sz="1600" dirty="0" err="1"/>
              <a:t>technologie</a:t>
            </a:r>
            <a:r>
              <a:rPr lang="en-US" sz="1600" dirty="0"/>
              <a:t> […]. </a:t>
            </a:r>
            <a:r>
              <a:rPr lang="en-US" sz="1600" dirty="0" err="1"/>
              <a:t>L’émergence</a:t>
            </a:r>
            <a:r>
              <a:rPr lang="en-US" sz="1600" dirty="0"/>
              <a:t> </a:t>
            </a:r>
            <a:r>
              <a:rPr lang="en-US" sz="1600" dirty="0" err="1"/>
              <a:t>d’enregistreurs</a:t>
            </a:r>
            <a:r>
              <a:rPr lang="en-US" sz="1600" dirty="0"/>
              <a:t> </a:t>
            </a:r>
            <a:r>
              <a:rPr lang="en-US" sz="1600" dirty="0" err="1"/>
              <a:t>cérébraux</a:t>
            </a:r>
            <a:r>
              <a:rPr lang="en-US" sz="1600" dirty="0"/>
              <a:t> non </a:t>
            </a:r>
            <a:r>
              <a:rPr lang="en-US" sz="1600" dirty="0" err="1"/>
              <a:t>invasifs</a:t>
            </a:r>
            <a:r>
              <a:rPr lang="en-US" sz="1600" dirty="0"/>
              <a:t> très peu </a:t>
            </a:r>
            <a:r>
              <a:rPr lang="en-US" sz="1600" dirty="0" err="1"/>
              <a:t>coûteux</a:t>
            </a:r>
            <a:r>
              <a:rPr lang="en-US" sz="1600" dirty="0"/>
              <a:t> </a:t>
            </a:r>
            <a:r>
              <a:rPr lang="en-US" sz="1600" dirty="0" err="1"/>
              <a:t>capables</a:t>
            </a:r>
            <a:r>
              <a:rPr lang="en-US" sz="1600" dirty="0"/>
              <a:t> de </a:t>
            </a:r>
            <a:r>
              <a:rPr lang="en-US" sz="1600" dirty="0" err="1"/>
              <a:t>mesurer</a:t>
            </a:r>
            <a:r>
              <a:rPr lang="en-US" sz="1600" dirty="0"/>
              <a:t> de </a:t>
            </a:r>
            <a:r>
              <a:rPr lang="en-US" sz="1600" dirty="0" err="1"/>
              <a:t>nombreuses</a:t>
            </a:r>
            <a:r>
              <a:rPr lang="en-US" sz="1600" dirty="0"/>
              <a:t> </a:t>
            </a:r>
            <a:r>
              <a:rPr lang="en-US" sz="1600" dirty="0" err="1"/>
              <a:t>constantes</a:t>
            </a:r>
            <a:r>
              <a:rPr lang="en-US" sz="1600" dirty="0"/>
              <a:t> </a:t>
            </a:r>
            <a:r>
              <a:rPr lang="en-US" sz="1600" dirty="0" err="1"/>
              <a:t>en</a:t>
            </a:r>
            <a:r>
              <a:rPr lang="en-US" sz="1600" dirty="0"/>
              <a:t> permanence </a:t>
            </a:r>
            <a:r>
              <a:rPr lang="en-US" sz="1600" dirty="0" err="1"/>
              <a:t>va</a:t>
            </a:r>
            <a:r>
              <a:rPr lang="en-US" sz="1600" dirty="0"/>
              <a:t> </a:t>
            </a:r>
            <a:r>
              <a:rPr lang="en-US" sz="1600" dirty="0" err="1"/>
              <a:t>permettre</a:t>
            </a:r>
            <a:r>
              <a:rPr lang="en-US" sz="1600" dirty="0"/>
              <a:t> de </a:t>
            </a:r>
            <a:r>
              <a:rPr lang="en-US" sz="1600" dirty="0" err="1"/>
              <a:t>corréler</a:t>
            </a:r>
            <a:r>
              <a:rPr lang="en-US" sz="1600" dirty="0"/>
              <a:t> </a:t>
            </a:r>
            <a:r>
              <a:rPr lang="en-US" sz="1600" dirty="0" err="1"/>
              <a:t>ces</a:t>
            </a:r>
            <a:r>
              <a:rPr lang="en-US" sz="1600" dirty="0"/>
              <a:t> données à </a:t>
            </a:r>
            <a:r>
              <a:rPr lang="en-US" sz="1600" dirty="0" err="1"/>
              <a:t>nos</a:t>
            </a:r>
            <a:r>
              <a:rPr lang="en-US" sz="1600" dirty="0"/>
              <a:t> </a:t>
            </a:r>
            <a:r>
              <a:rPr lang="en-US" sz="1600" dirty="0" err="1"/>
              <a:t>caractéristiques</a:t>
            </a:r>
            <a:r>
              <a:rPr lang="en-US" sz="1600" dirty="0"/>
              <a:t> </a:t>
            </a:r>
            <a:r>
              <a:rPr lang="en-US" sz="1600" dirty="0" err="1"/>
              <a:t>cognitives</a:t>
            </a:r>
            <a:r>
              <a:rPr lang="en-US" sz="1600" dirty="0"/>
              <a:t> pour </a:t>
            </a:r>
            <a:r>
              <a:rPr lang="en-US" sz="1600" dirty="0" err="1"/>
              <a:t>optimiser</a:t>
            </a:r>
            <a:r>
              <a:rPr lang="en-US" sz="1600" dirty="0"/>
              <a:t> </a:t>
            </a:r>
            <a:r>
              <a:rPr lang="en-US" sz="1600" dirty="0" err="1"/>
              <a:t>l’enseignement</a:t>
            </a:r>
            <a:r>
              <a:rPr lang="en-US" sz="1600" dirty="0"/>
              <a:t>. </a:t>
            </a:r>
            <a:r>
              <a:rPr lang="en-US" sz="1600" dirty="0" err="1"/>
              <a:t>Ainsi</a:t>
            </a:r>
            <a:r>
              <a:rPr lang="en-US" sz="1600" dirty="0"/>
              <a:t>, </a:t>
            </a:r>
            <a:r>
              <a:rPr lang="en-US" sz="1600" dirty="0" err="1"/>
              <a:t>allons</a:t>
            </a:r>
            <a:r>
              <a:rPr lang="en-US" sz="1600" dirty="0"/>
              <a:t>-nous </a:t>
            </a:r>
            <a:r>
              <a:rPr lang="en-US" sz="1600" dirty="0" err="1"/>
              <a:t>pouvoir</a:t>
            </a:r>
            <a:r>
              <a:rPr lang="en-US" sz="1600" dirty="0"/>
              <a:t> </a:t>
            </a:r>
            <a:r>
              <a:rPr lang="en-US" sz="1600" dirty="0" err="1"/>
              <a:t>accéder</a:t>
            </a:r>
            <a:r>
              <a:rPr lang="en-US" sz="1600" dirty="0"/>
              <a:t> très </a:t>
            </a:r>
            <a:r>
              <a:rPr lang="en-US" sz="1600" dirty="0" err="1"/>
              <a:t>vite</a:t>
            </a:r>
            <a:r>
              <a:rPr lang="en-US" sz="1600" dirty="0"/>
              <a:t> à </a:t>
            </a:r>
            <a:r>
              <a:rPr lang="en-US" sz="1600" dirty="0" err="1"/>
              <a:t>une</a:t>
            </a:r>
            <a:r>
              <a:rPr lang="en-US" sz="1600" dirty="0"/>
              <a:t> </a:t>
            </a:r>
            <a:r>
              <a:rPr lang="en-US" sz="1600" dirty="0" err="1"/>
              <a:t>connaissance</a:t>
            </a:r>
            <a:r>
              <a:rPr lang="en-US" sz="1600" dirty="0"/>
              <a:t> </a:t>
            </a:r>
            <a:r>
              <a:rPr lang="en-US" sz="1600" dirty="0" err="1"/>
              <a:t>précise</a:t>
            </a:r>
            <a:r>
              <a:rPr lang="en-US" sz="1600" dirty="0"/>
              <a:t> des </a:t>
            </a:r>
            <a:r>
              <a:rPr lang="en-US" sz="1600" dirty="0" err="1"/>
              <a:t>caractéristiques</a:t>
            </a:r>
            <a:r>
              <a:rPr lang="en-US" sz="1600" dirty="0"/>
              <a:t> </a:t>
            </a:r>
            <a:r>
              <a:rPr lang="en-US" sz="1600" dirty="0" err="1"/>
              <a:t>cognitives</a:t>
            </a:r>
            <a:r>
              <a:rPr lang="en-US" sz="1600" dirty="0"/>
              <a:t>, </a:t>
            </a:r>
            <a:r>
              <a:rPr lang="en-US" sz="1600" dirty="0" err="1"/>
              <a:t>affectives</a:t>
            </a:r>
            <a:r>
              <a:rPr lang="en-US" sz="1600" dirty="0"/>
              <a:t> et </a:t>
            </a:r>
            <a:r>
              <a:rPr lang="en-US" sz="1600" dirty="0" err="1"/>
              <a:t>sociales</a:t>
            </a:r>
            <a:r>
              <a:rPr lang="en-US" sz="1600" dirty="0"/>
              <a:t> d’un </a:t>
            </a:r>
            <a:r>
              <a:rPr lang="en-US" sz="1600" dirty="0" err="1"/>
              <a:t>individu</a:t>
            </a:r>
            <a:r>
              <a:rPr lang="en-US" sz="1600" dirty="0"/>
              <a:t> à </a:t>
            </a:r>
            <a:r>
              <a:rPr lang="en-US" sz="1600" dirty="0" err="1"/>
              <a:t>partir</a:t>
            </a:r>
            <a:r>
              <a:rPr lang="en-US" sz="1600" dirty="0"/>
              <a:t> de </a:t>
            </a:r>
            <a:r>
              <a:rPr lang="en-US" sz="1600" dirty="0" err="1"/>
              <a:t>l’analyse</a:t>
            </a:r>
            <a:r>
              <a:rPr lang="en-US" sz="1600" dirty="0"/>
              <a:t> de son </a:t>
            </a:r>
            <a:r>
              <a:rPr lang="en-US" sz="1600" i="1" dirty="0"/>
              <a:t>smartphone</a:t>
            </a:r>
            <a:r>
              <a:rPr lang="en-US" sz="1600" dirty="0"/>
              <a:t>. Il </a:t>
            </a:r>
            <a:r>
              <a:rPr lang="en-US" sz="1600" dirty="0" err="1"/>
              <a:t>suffira</a:t>
            </a:r>
            <a:r>
              <a:rPr lang="en-US" sz="1600" dirty="0"/>
              <a:t> de </a:t>
            </a:r>
            <a:r>
              <a:rPr lang="en-US" sz="1600" dirty="0" err="1"/>
              <a:t>distribuer</a:t>
            </a:r>
            <a:r>
              <a:rPr lang="en-US" sz="1600" dirty="0"/>
              <a:t> des </a:t>
            </a:r>
            <a:r>
              <a:rPr lang="en-US" sz="1600" dirty="0" err="1"/>
              <a:t>tablettes</a:t>
            </a:r>
            <a:r>
              <a:rPr lang="en-US" sz="1600" dirty="0"/>
              <a:t> et des </a:t>
            </a:r>
            <a:r>
              <a:rPr lang="en-US" sz="1600" dirty="0" err="1"/>
              <a:t>téléphones</a:t>
            </a:r>
            <a:r>
              <a:rPr lang="en-US" sz="1600" dirty="0"/>
              <a:t> le plus </a:t>
            </a:r>
            <a:r>
              <a:rPr lang="en-US" sz="1600" dirty="0" err="1"/>
              <a:t>tôt</a:t>
            </a:r>
            <a:r>
              <a:rPr lang="en-US" sz="1600" dirty="0"/>
              <a:t> possible aux enfants et </a:t>
            </a:r>
            <a:r>
              <a:rPr lang="en-US" sz="1600" dirty="0" err="1"/>
              <a:t>l’intelligence</a:t>
            </a:r>
            <a:r>
              <a:rPr lang="en-US" sz="1600" dirty="0"/>
              <a:t> </a:t>
            </a:r>
            <a:r>
              <a:rPr lang="en-US" sz="1600" dirty="0" err="1"/>
              <a:t>artificielle</a:t>
            </a:r>
            <a:r>
              <a:rPr lang="en-US" sz="1600" dirty="0"/>
              <a:t> des </a:t>
            </a:r>
            <a:r>
              <a:rPr lang="en-US" sz="1600" dirty="0" err="1"/>
              <a:t>géants</a:t>
            </a:r>
            <a:r>
              <a:rPr lang="en-US" sz="1600" dirty="0"/>
              <a:t> du numérique </a:t>
            </a:r>
            <a:r>
              <a:rPr lang="en-US" sz="1600" dirty="0" err="1"/>
              <a:t>permettra</a:t>
            </a:r>
            <a:r>
              <a:rPr lang="en-US" sz="1600" dirty="0"/>
              <a:t> </a:t>
            </a:r>
            <a:r>
              <a:rPr lang="en-US" sz="1600" dirty="0" err="1"/>
              <a:t>demain</a:t>
            </a:r>
            <a:r>
              <a:rPr lang="en-US" sz="1600" dirty="0"/>
              <a:t> de </a:t>
            </a:r>
            <a:r>
              <a:rPr lang="en-US" sz="1600" dirty="0" err="1"/>
              <a:t>déterminer</a:t>
            </a:r>
            <a:r>
              <a:rPr lang="en-US" sz="1600" dirty="0"/>
              <a:t> très </a:t>
            </a:r>
            <a:r>
              <a:rPr lang="en-US" sz="1600" dirty="0" err="1"/>
              <a:t>précisément</a:t>
            </a:r>
            <a:r>
              <a:rPr lang="en-US" sz="1600" dirty="0"/>
              <a:t> les </a:t>
            </a:r>
            <a:r>
              <a:rPr lang="en-US" sz="1600" dirty="0" err="1"/>
              <a:t>meilleures</a:t>
            </a:r>
            <a:r>
              <a:rPr lang="en-US" sz="1600" dirty="0"/>
              <a:t> </a:t>
            </a:r>
            <a:r>
              <a:rPr lang="en-US" sz="1600" dirty="0" err="1"/>
              <a:t>caractéristiques</a:t>
            </a:r>
            <a:r>
              <a:rPr lang="en-US" sz="1600" dirty="0"/>
              <a:t> </a:t>
            </a:r>
            <a:r>
              <a:rPr lang="en-US" sz="1600" dirty="0" err="1"/>
              <a:t>pédagogiques</a:t>
            </a:r>
            <a:r>
              <a:rPr lang="en-US" sz="1600" dirty="0"/>
              <a:t> pour </a:t>
            </a:r>
            <a:r>
              <a:rPr lang="en-US" sz="1600" dirty="0" err="1"/>
              <a:t>chaque</a:t>
            </a:r>
            <a:r>
              <a:rPr lang="en-US" sz="1600" dirty="0"/>
              <a:t> </a:t>
            </a:r>
            <a:r>
              <a:rPr lang="en-US" sz="1600" dirty="0" err="1"/>
              <a:t>élève</a:t>
            </a:r>
            <a:r>
              <a:rPr lang="en-US" sz="1600" dirty="0"/>
              <a:t>. </a:t>
            </a:r>
            <a:r>
              <a:rPr lang="en-US" sz="1600" dirty="0" err="1"/>
              <a:t>L’on</a:t>
            </a:r>
            <a:r>
              <a:rPr lang="en-US" sz="1600" dirty="0"/>
              <a:t> </a:t>
            </a:r>
            <a:r>
              <a:rPr lang="en-US" sz="1600" dirty="0" err="1"/>
              <a:t>pourra</a:t>
            </a:r>
            <a:r>
              <a:rPr lang="en-US" sz="1600" dirty="0"/>
              <a:t> ensuite </a:t>
            </a:r>
            <a:r>
              <a:rPr lang="en-US" sz="1600" dirty="0" err="1"/>
              <a:t>développer</a:t>
            </a:r>
            <a:r>
              <a:rPr lang="en-US" sz="1600" dirty="0"/>
              <a:t> le neuromarketing </a:t>
            </a:r>
            <a:r>
              <a:rPr lang="en-US" sz="1600" dirty="0" err="1"/>
              <a:t>systématique</a:t>
            </a:r>
            <a:r>
              <a:rPr lang="en-US" sz="1600" dirty="0"/>
              <a:t> et </a:t>
            </a:r>
            <a:r>
              <a:rPr lang="en-US" sz="1600" dirty="0" err="1"/>
              <a:t>vendre</a:t>
            </a:r>
            <a:r>
              <a:rPr lang="en-US" sz="1600" dirty="0"/>
              <a:t> des </a:t>
            </a:r>
            <a:r>
              <a:rPr lang="en-US" sz="1600" dirty="0" err="1"/>
              <a:t>programmes</a:t>
            </a:r>
            <a:r>
              <a:rPr lang="en-US" sz="1600" dirty="0"/>
              <a:t> </a:t>
            </a:r>
            <a:r>
              <a:rPr lang="en-US" sz="1600" dirty="0" err="1"/>
              <a:t>d’enseignement</a:t>
            </a:r>
            <a:r>
              <a:rPr lang="en-US" sz="1600" dirty="0"/>
              <a:t> et </a:t>
            </a:r>
            <a:r>
              <a:rPr lang="en-US" sz="1600" dirty="0" err="1"/>
              <a:t>d’éducation</a:t>
            </a:r>
            <a:r>
              <a:rPr lang="en-US" sz="1600" dirty="0"/>
              <a:t> – </a:t>
            </a:r>
            <a:r>
              <a:rPr lang="en-US" sz="1600" dirty="0" err="1"/>
              <a:t>voire</a:t>
            </a:r>
            <a:r>
              <a:rPr lang="en-US" sz="1600" dirty="0"/>
              <a:t> de </a:t>
            </a:r>
            <a:r>
              <a:rPr lang="en-US" sz="1600" dirty="0" err="1"/>
              <a:t>rééducation</a:t>
            </a:r>
            <a:r>
              <a:rPr lang="en-US" sz="1600" dirty="0"/>
              <a:t> – aux parents : </a:t>
            </a:r>
            <a:r>
              <a:rPr lang="en-US" sz="1600" dirty="0" err="1"/>
              <a:t>chaque</a:t>
            </a:r>
            <a:r>
              <a:rPr lang="en-US" sz="1600" dirty="0"/>
              <a:t> enfant </a:t>
            </a:r>
            <a:r>
              <a:rPr lang="en-US" sz="1600" dirty="0" err="1"/>
              <a:t>pourra</a:t>
            </a:r>
            <a:r>
              <a:rPr lang="en-US" sz="1600" dirty="0"/>
              <a:t> </a:t>
            </a:r>
            <a:r>
              <a:rPr lang="en-US" sz="1600" dirty="0" err="1"/>
              <a:t>ainsi</a:t>
            </a:r>
            <a:r>
              <a:rPr lang="en-US" sz="1600" dirty="0"/>
              <a:t> </a:t>
            </a:r>
            <a:r>
              <a:rPr lang="en-US" sz="1600" dirty="0" err="1"/>
              <a:t>bénéficier</a:t>
            </a:r>
            <a:r>
              <a:rPr lang="en-US" sz="1600" dirty="0"/>
              <a:t> d’un </a:t>
            </a:r>
            <a:r>
              <a:rPr lang="en-US" sz="1600" dirty="0" err="1"/>
              <a:t>enseignement</a:t>
            </a:r>
            <a:r>
              <a:rPr lang="en-US" sz="1600" dirty="0"/>
              <a:t> </a:t>
            </a:r>
            <a:r>
              <a:rPr lang="en-US" sz="1600" dirty="0" err="1"/>
              <a:t>personnalisé</a:t>
            </a:r>
            <a:r>
              <a:rPr lang="en-US" sz="1600" dirty="0"/>
              <a:t> et se dispenser de la </a:t>
            </a:r>
            <a:r>
              <a:rPr lang="en-US" sz="1600" dirty="0" err="1"/>
              <a:t>fréquentation</a:t>
            </a:r>
            <a:r>
              <a:rPr lang="en-US" sz="1600" dirty="0"/>
              <a:t> de </a:t>
            </a:r>
            <a:r>
              <a:rPr lang="en-US" sz="1600" dirty="0" err="1"/>
              <a:t>l’école</a:t>
            </a:r>
            <a:r>
              <a:rPr lang="en-US" sz="1600" dirty="0"/>
              <a:t>. »</a:t>
            </a:r>
          </a:p>
          <a:p>
            <a:pPr defTabSz="914400">
              <a:lnSpc>
                <a:spcPct val="90000"/>
              </a:lnSpc>
            </a:pPr>
            <a:endParaRPr lang="en-US" sz="1600" dirty="0"/>
          </a:p>
          <a:p>
            <a:pPr algn="r" defTabSz="914400">
              <a:lnSpc>
                <a:spcPct val="90000"/>
              </a:lnSpc>
            </a:pPr>
            <a:r>
              <a:rPr lang="en-US" sz="1600" dirty="0"/>
              <a:t>Laurent Alexandre, « </a:t>
            </a:r>
            <a:r>
              <a:rPr lang="en-US" sz="1600" dirty="0" err="1"/>
              <a:t>L’Éducation</a:t>
            </a:r>
            <a:r>
              <a:rPr lang="en-US" sz="1600" dirty="0"/>
              <a:t> doit </a:t>
            </a:r>
            <a:r>
              <a:rPr lang="en-US" sz="1600" dirty="0" err="1"/>
              <a:t>libérer</a:t>
            </a:r>
            <a:r>
              <a:rPr lang="en-US" sz="1600" dirty="0"/>
              <a:t> </a:t>
            </a:r>
            <a:r>
              <a:rPr lang="en-US" sz="1600" dirty="0" err="1"/>
              <a:t>ses</a:t>
            </a:r>
            <a:r>
              <a:rPr lang="en-US" sz="1600" dirty="0"/>
              <a:t> </a:t>
            </a:r>
            <a:r>
              <a:rPr lang="en-US" sz="1600" dirty="0" err="1"/>
              <a:t>innovateurs</a:t>
            </a:r>
            <a:r>
              <a:rPr lang="en-US" sz="1600" dirty="0"/>
              <a:t> », </a:t>
            </a:r>
            <a:r>
              <a:rPr lang="en-US" sz="1600" i="1" dirty="0" err="1"/>
              <a:t>L’Express</a:t>
            </a:r>
            <a:r>
              <a:rPr lang="en-US" sz="1600" dirty="0"/>
              <a:t>, 18 </a:t>
            </a:r>
            <a:r>
              <a:rPr lang="en-US" sz="1600" dirty="0" err="1"/>
              <a:t>octobre</a:t>
            </a:r>
            <a:r>
              <a:rPr lang="en-US" sz="1600" dirty="0"/>
              <a:t> 2017, p.22.</a:t>
            </a:r>
          </a:p>
          <a:p>
            <a:pPr indent="-228600" defTabSz="914400">
              <a:lnSpc>
                <a:spcPct val="90000"/>
              </a:lnSpc>
              <a:spcAft>
                <a:spcPts val="600"/>
              </a:spcAft>
              <a:buFont typeface="Arial" panose="020B0604020202020204" pitchFamily="34" charset="0"/>
              <a:buChar char="•"/>
            </a:pPr>
            <a:endParaRPr lang="en-US" sz="1100" dirty="0"/>
          </a:p>
        </p:txBody>
      </p:sp>
      <p:sp>
        <p:nvSpPr>
          <p:cNvPr id="7" name="ZoneTexte 6">
            <a:extLst>
              <a:ext uri="{FF2B5EF4-FFF2-40B4-BE49-F238E27FC236}">
                <a16:creationId xmlns:a16="http://schemas.microsoft.com/office/drawing/2014/main" id="{FCFE51F6-E310-7AFF-3BA9-E209DF53AB71}"/>
              </a:ext>
            </a:extLst>
          </p:cNvPr>
          <p:cNvSpPr txBox="1"/>
          <p:nvPr/>
        </p:nvSpPr>
        <p:spPr>
          <a:xfrm>
            <a:off x="4031087" y="3889420"/>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85926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allAtOnce"/>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F0B74-A89F-096C-2429-9D9982613F5B}"/>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5781C9B8-FA5D-3BC3-0E13-9BECA25A8784}"/>
              </a:ext>
            </a:extLst>
          </p:cNvPr>
          <p:cNvSpPr txBox="1"/>
          <p:nvPr/>
        </p:nvSpPr>
        <p:spPr>
          <a:xfrm>
            <a:off x="887506" y="510988"/>
            <a:ext cx="3442447" cy="258532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5400" dirty="0"/>
              <a:t>1. Les utopies horlogères</a:t>
            </a:r>
          </a:p>
        </p:txBody>
      </p:sp>
      <p:sp>
        <p:nvSpPr>
          <p:cNvPr id="10" name="ZoneTexte 9">
            <a:extLst>
              <a:ext uri="{FF2B5EF4-FFF2-40B4-BE49-F238E27FC236}">
                <a16:creationId xmlns:a16="http://schemas.microsoft.com/office/drawing/2014/main" id="{3FE80609-5FC3-BDAA-E6A3-D219AC299D10}"/>
              </a:ext>
            </a:extLst>
          </p:cNvPr>
          <p:cNvSpPr txBox="1"/>
          <p:nvPr/>
        </p:nvSpPr>
        <p:spPr>
          <a:xfrm>
            <a:off x="6096000" y="5701553"/>
            <a:ext cx="4513729" cy="528761"/>
          </a:xfrm>
          <a:prstGeom prst="rect">
            <a:avLst/>
          </a:prstGeom>
          <a:noFill/>
        </p:spPr>
        <p:txBody>
          <a:bodyPr wrap="square" rtlCol="0">
            <a:spAutoFit/>
          </a:bodyPr>
          <a:lstStyle/>
          <a:p>
            <a:endParaRPr lang="fr-FR" dirty="0"/>
          </a:p>
        </p:txBody>
      </p:sp>
      <p:sp>
        <p:nvSpPr>
          <p:cNvPr id="5" name="ZoneTexte 4">
            <a:extLst>
              <a:ext uri="{FF2B5EF4-FFF2-40B4-BE49-F238E27FC236}">
                <a16:creationId xmlns:a16="http://schemas.microsoft.com/office/drawing/2014/main" id="{07411738-A4D5-6206-18F3-70FF270A2420}"/>
              </a:ext>
            </a:extLst>
          </p:cNvPr>
          <p:cNvSpPr txBox="1"/>
          <p:nvPr/>
        </p:nvSpPr>
        <p:spPr>
          <a:xfrm>
            <a:off x="4648200" y="3574493"/>
            <a:ext cx="7048500" cy="3323987"/>
          </a:xfrm>
          <a:prstGeom prst="rect">
            <a:avLst/>
          </a:prstGeom>
          <a:noFill/>
        </p:spPr>
        <p:txBody>
          <a:bodyPr wrap="square">
            <a:spAutoFit/>
          </a:bodyPr>
          <a:lstStyle/>
          <a:p>
            <a:pPr marL="0" indent="0" algn="ctr">
              <a:buNone/>
            </a:pPr>
            <a:r>
              <a:rPr lang="fr-FR" sz="2400" dirty="0"/>
              <a:t>« Le maître n'est pas le répétiteur d'une vérité toute faite. Il ouvre lui-même une perspective sur la vérité, l'exemple d'un chemin vers le vrai qu'il désigne. Car la vérité est sur­tout le chemin de la vérité. Et ce chemin tourmenté autant que périlleux s'inaugure avec l'affirmation non seulement de la nécessité, mais aussi de la possibilité d'être un homme. » Georges Gusdorf</a:t>
            </a:r>
          </a:p>
          <a:p>
            <a:pPr marL="0" indent="0">
              <a:buNone/>
            </a:pPr>
            <a:endParaRPr lang="fr-FR" dirty="0"/>
          </a:p>
        </p:txBody>
      </p:sp>
      <p:sp>
        <p:nvSpPr>
          <p:cNvPr id="7" name="ZoneTexte 6">
            <a:extLst>
              <a:ext uri="{FF2B5EF4-FFF2-40B4-BE49-F238E27FC236}">
                <a16:creationId xmlns:a16="http://schemas.microsoft.com/office/drawing/2014/main" id="{383B8A05-2DDB-6B6D-2D4B-623B677A3347}"/>
              </a:ext>
            </a:extLst>
          </p:cNvPr>
          <p:cNvSpPr txBox="1"/>
          <p:nvPr/>
        </p:nvSpPr>
        <p:spPr>
          <a:xfrm>
            <a:off x="4648200" y="298076"/>
            <a:ext cx="7200900" cy="2985433"/>
          </a:xfrm>
          <a:prstGeom prst="rect">
            <a:avLst/>
          </a:prstGeom>
          <a:noFill/>
        </p:spPr>
        <p:txBody>
          <a:bodyPr wrap="square" rtlCol="0">
            <a:spAutoFit/>
          </a:bodyPr>
          <a:lstStyle/>
          <a:p>
            <a:r>
              <a:rPr lang="fr-FR" sz="3600" dirty="0"/>
              <a:t>Les « machines à apprendre » comblent le désir de savoir mais tuent le désir d’apprendre.</a:t>
            </a:r>
          </a:p>
          <a:p>
            <a:pPr marL="457200" indent="-457200">
              <a:buFontTx/>
              <a:buChar char="-"/>
            </a:pPr>
            <a:r>
              <a:rPr lang="fr-FR" sz="2000" dirty="0"/>
              <a:t>savoir : tout de suite, avec le moins d’efforts possibles, pour accéder à des certitudes qui figent la pensée.</a:t>
            </a:r>
          </a:p>
          <a:p>
            <a:pPr marL="457200" indent="-457200">
              <a:buFontTx/>
              <a:buChar char="-"/>
            </a:pPr>
            <a:r>
              <a:rPr lang="fr-FR" sz="2000" dirty="0"/>
              <a:t>apprendre : en prenant le temps du sursis, de la remise en question et en s’ouvrant sur une démarche sans fin.</a:t>
            </a:r>
          </a:p>
        </p:txBody>
      </p:sp>
      <p:pic>
        <p:nvPicPr>
          <p:cNvPr id="11" name="Image 10">
            <a:extLst>
              <a:ext uri="{FF2B5EF4-FFF2-40B4-BE49-F238E27FC236}">
                <a16:creationId xmlns:a16="http://schemas.microsoft.com/office/drawing/2014/main" id="{E5E11471-0A8A-AB32-0F26-092558515225}"/>
              </a:ext>
            </a:extLst>
          </p:cNvPr>
          <p:cNvPicPr>
            <a:picLocks noChangeAspect="1"/>
          </p:cNvPicPr>
          <p:nvPr/>
        </p:nvPicPr>
        <p:blipFill>
          <a:blip r:embed="rId2"/>
          <a:stretch>
            <a:fillRect/>
          </a:stretch>
        </p:blipFill>
        <p:spPr>
          <a:xfrm>
            <a:off x="1375708" y="3491386"/>
            <a:ext cx="2108200" cy="3175000"/>
          </a:xfrm>
          <a:prstGeom prst="rect">
            <a:avLst/>
          </a:prstGeom>
        </p:spPr>
      </p:pic>
    </p:spTree>
    <p:extLst>
      <p:ext uri="{BB962C8B-B14F-4D97-AF65-F5344CB8AC3E}">
        <p14:creationId xmlns:p14="http://schemas.microsoft.com/office/powerpoint/2010/main" val="19653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E853B-449B-0038-7387-A51302EF896E}"/>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85D5676E-30F1-1B3B-F667-B3E1F59C9665}"/>
              </a:ext>
            </a:extLst>
          </p:cNvPr>
          <p:cNvSpPr txBox="1"/>
          <p:nvPr/>
        </p:nvSpPr>
        <p:spPr>
          <a:xfrm>
            <a:off x="887506" y="510988"/>
            <a:ext cx="3442447" cy="258532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5400" dirty="0"/>
              <a:t>1. Les utopies horlogères</a:t>
            </a:r>
          </a:p>
        </p:txBody>
      </p:sp>
      <p:sp>
        <p:nvSpPr>
          <p:cNvPr id="10" name="ZoneTexte 9">
            <a:extLst>
              <a:ext uri="{FF2B5EF4-FFF2-40B4-BE49-F238E27FC236}">
                <a16:creationId xmlns:a16="http://schemas.microsoft.com/office/drawing/2014/main" id="{740505C8-4B8E-DC2C-51E5-380D951215D4}"/>
              </a:ext>
            </a:extLst>
          </p:cNvPr>
          <p:cNvSpPr txBox="1"/>
          <p:nvPr/>
        </p:nvSpPr>
        <p:spPr>
          <a:xfrm>
            <a:off x="6096000" y="5701553"/>
            <a:ext cx="4513729" cy="528761"/>
          </a:xfrm>
          <a:prstGeom prst="rect">
            <a:avLst/>
          </a:prstGeom>
          <a:noFill/>
        </p:spPr>
        <p:txBody>
          <a:bodyPr wrap="square" rtlCol="0">
            <a:spAutoFit/>
          </a:bodyPr>
          <a:lstStyle/>
          <a:p>
            <a:endParaRPr lang="fr-FR" dirty="0"/>
          </a:p>
        </p:txBody>
      </p:sp>
      <p:pic>
        <p:nvPicPr>
          <p:cNvPr id="12" name="object 7">
            <a:extLst>
              <a:ext uri="{FF2B5EF4-FFF2-40B4-BE49-F238E27FC236}">
                <a16:creationId xmlns:a16="http://schemas.microsoft.com/office/drawing/2014/main" id="{D815CB7E-E1A9-7784-4D2F-CA760D623AAD}"/>
              </a:ext>
            </a:extLst>
          </p:cNvPr>
          <p:cNvPicPr/>
          <p:nvPr/>
        </p:nvPicPr>
        <p:blipFill>
          <a:blip r:embed="rId2" cstate="print"/>
          <a:stretch>
            <a:fillRect/>
          </a:stretch>
        </p:blipFill>
        <p:spPr>
          <a:xfrm>
            <a:off x="5183632" y="6918959"/>
            <a:ext cx="313943" cy="377952"/>
          </a:xfrm>
          <a:prstGeom prst="rect">
            <a:avLst/>
          </a:prstGeom>
        </p:spPr>
      </p:pic>
      <p:sp>
        <p:nvSpPr>
          <p:cNvPr id="13" name="object 8">
            <a:extLst>
              <a:ext uri="{FF2B5EF4-FFF2-40B4-BE49-F238E27FC236}">
                <a16:creationId xmlns:a16="http://schemas.microsoft.com/office/drawing/2014/main" id="{885DF837-51A7-0223-AFCE-28DF84CA9629}"/>
              </a:ext>
            </a:extLst>
          </p:cNvPr>
          <p:cNvSpPr txBox="1"/>
          <p:nvPr/>
        </p:nvSpPr>
        <p:spPr>
          <a:xfrm>
            <a:off x="5286541" y="6948351"/>
            <a:ext cx="109855" cy="224154"/>
          </a:xfrm>
          <a:prstGeom prst="rect">
            <a:avLst/>
          </a:prstGeom>
        </p:spPr>
        <p:txBody>
          <a:bodyPr vert="horz" wrap="square" lIns="0" tIns="12700" rIns="0" bIns="0" rtlCol="0">
            <a:spAutoFit/>
          </a:bodyPr>
          <a:lstStyle/>
          <a:p>
            <a:pPr marL="12700">
              <a:lnSpc>
                <a:spcPct val="100000"/>
              </a:lnSpc>
              <a:spcBef>
                <a:spcPts val="100"/>
              </a:spcBef>
            </a:pPr>
            <a:r>
              <a:rPr sz="1300" spc="-50" dirty="0">
                <a:solidFill>
                  <a:srgbClr val="FFFFFF"/>
                </a:solidFill>
                <a:latin typeface="Calisto MT"/>
                <a:cs typeface="Calisto MT"/>
              </a:rPr>
              <a:t>4</a:t>
            </a:r>
            <a:endParaRPr sz="1300">
              <a:latin typeface="Calisto MT"/>
              <a:cs typeface="Calisto MT"/>
            </a:endParaRPr>
          </a:p>
        </p:txBody>
      </p:sp>
      <p:pic>
        <p:nvPicPr>
          <p:cNvPr id="14" name="object 9">
            <a:extLst>
              <a:ext uri="{FF2B5EF4-FFF2-40B4-BE49-F238E27FC236}">
                <a16:creationId xmlns:a16="http://schemas.microsoft.com/office/drawing/2014/main" id="{140D98C0-47B1-E0F1-FE40-6C6307FF140C}"/>
              </a:ext>
            </a:extLst>
          </p:cNvPr>
          <p:cNvPicPr/>
          <p:nvPr/>
        </p:nvPicPr>
        <p:blipFill>
          <a:blip r:embed="rId3" cstate="print"/>
          <a:stretch>
            <a:fillRect/>
          </a:stretch>
        </p:blipFill>
        <p:spPr>
          <a:xfrm>
            <a:off x="887506" y="3439149"/>
            <a:ext cx="3442447" cy="3239037"/>
          </a:xfrm>
          <a:prstGeom prst="rect">
            <a:avLst/>
          </a:prstGeom>
        </p:spPr>
      </p:pic>
      <p:pic>
        <p:nvPicPr>
          <p:cNvPr id="15" name="object 10">
            <a:extLst>
              <a:ext uri="{FF2B5EF4-FFF2-40B4-BE49-F238E27FC236}">
                <a16:creationId xmlns:a16="http://schemas.microsoft.com/office/drawing/2014/main" id="{C4DC903D-3841-81CF-6119-B5EC02F073E9}"/>
              </a:ext>
            </a:extLst>
          </p:cNvPr>
          <p:cNvPicPr/>
          <p:nvPr/>
        </p:nvPicPr>
        <p:blipFill>
          <a:blip r:embed="rId4" cstate="print"/>
          <a:stretch>
            <a:fillRect/>
          </a:stretch>
        </p:blipFill>
        <p:spPr>
          <a:xfrm>
            <a:off x="7585655" y="2328103"/>
            <a:ext cx="3840863" cy="4256959"/>
          </a:xfrm>
          <a:prstGeom prst="rect">
            <a:avLst/>
          </a:prstGeom>
        </p:spPr>
      </p:pic>
      <p:sp>
        <p:nvSpPr>
          <p:cNvPr id="16" name="object 11">
            <a:extLst>
              <a:ext uri="{FF2B5EF4-FFF2-40B4-BE49-F238E27FC236}">
                <a16:creationId xmlns:a16="http://schemas.microsoft.com/office/drawing/2014/main" id="{82AEC1C6-7223-A35C-1C1D-AB4B2B3EF208}"/>
              </a:ext>
            </a:extLst>
          </p:cNvPr>
          <p:cNvSpPr txBox="1"/>
          <p:nvPr/>
        </p:nvSpPr>
        <p:spPr>
          <a:xfrm>
            <a:off x="5091171" y="339958"/>
            <a:ext cx="6523385" cy="1968231"/>
          </a:xfrm>
          <a:prstGeom prst="rect">
            <a:avLst/>
          </a:prstGeom>
        </p:spPr>
        <p:txBody>
          <a:bodyPr vert="horz" wrap="square" lIns="0" tIns="9525" rIns="0" bIns="0" rtlCol="0">
            <a:spAutoFit/>
          </a:bodyPr>
          <a:lstStyle/>
          <a:p>
            <a:pPr marL="12700" marR="5080">
              <a:lnSpc>
                <a:spcPct val="101099"/>
              </a:lnSpc>
              <a:spcBef>
                <a:spcPts val="75"/>
              </a:spcBef>
            </a:pPr>
            <a:r>
              <a:rPr lang="fr-FR" sz="3200" dirty="0">
                <a:solidFill>
                  <a:srgbClr val="FFFFFF"/>
                </a:solidFill>
                <a:latin typeface="Arial"/>
                <a:cs typeface="Arial"/>
              </a:rPr>
              <a:t>Les utopies éducatives horlogères prétendent nous mener vers le meilleur… elles nous mènent vers le pire.</a:t>
            </a:r>
          </a:p>
        </p:txBody>
      </p:sp>
      <p:sp>
        <p:nvSpPr>
          <p:cNvPr id="17" name="ZoneTexte 16">
            <a:extLst>
              <a:ext uri="{FF2B5EF4-FFF2-40B4-BE49-F238E27FC236}">
                <a16:creationId xmlns:a16="http://schemas.microsoft.com/office/drawing/2014/main" id="{EE53E23A-C941-5047-8B91-ACEE6C4AF91D}"/>
              </a:ext>
            </a:extLst>
          </p:cNvPr>
          <p:cNvSpPr txBox="1"/>
          <p:nvPr/>
        </p:nvSpPr>
        <p:spPr>
          <a:xfrm>
            <a:off x="4644159" y="4095387"/>
            <a:ext cx="2627290" cy="20928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2800" dirty="0">
                <a:solidFill>
                  <a:schemeClr val="bg1"/>
                </a:solidFill>
                <a:latin typeface="Arial"/>
                <a:cs typeface="Arial"/>
              </a:rPr>
              <a:t>Piranèse</a:t>
            </a:r>
            <a:r>
              <a:rPr lang="fr-FR" sz="2800" spc="-35" dirty="0">
                <a:solidFill>
                  <a:schemeClr val="bg1"/>
                </a:solidFill>
                <a:latin typeface="Arial"/>
                <a:cs typeface="Arial"/>
              </a:rPr>
              <a:t> </a:t>
            </a:r>
            <a:r>
              <a:rPr lang="fr-FR" sz="2800" spc="-20" dirty="0">
                <a:solidFill>
                  <a:schemeClr val="bg1"/>
                </a:solidFill>
                <a:latin typeface="Arial"/>
                <a:cs typeface="Arial"/>
              </a:rPr>
              <a:t>(1720-</a:t>
            </a:r>
            <a:r>
              <a:rPr lang="fr-FR" sz="2800" dirty="0">
                <a:solidFill>
                  <a:schemeClr val="bg1"/>
                </a:solidFill>
                <a:latin typeface="Arial"/>
                <a:cs typeface="Arial"/>
              </a:rPr>
              <a:t>1778) : du</a:t>
            </a:r>
            <a:r>
              <a:rPr lang="fr-FR" sz="2800" spc="-30" dirty="0">
                <a:solidFill>
                  <a:schemeClr val="bg1"/>
                </a:solidFill>
                <a:latin typeface="Arial"/>
                <a:cs typeface="Arial"/>
              </a:rPr>
              <a:t> </a:t>
            </a:r>
            <a:r>
              <a:rPr lang="fr-FR" sz="2800" dirty="0">
                <a:solidFill>
                  <a:schemeClr val="bg1"/>
                </a:solidFill>
                <a:latin typeface="Arial"/>
                <a:cs typeface="Arial"/>
              </a:rPr>
              <a:t>palais</a:t>
            </a:r>
            <a:r>
              <a:rPr lang="fr-FR" sz="2800" spc="-35" dirty="0">
                <a:solidFill>
                  <a:schemeClr val="bg1"/>
                </a:solidFill>
                <a:latin typeface="Arial"/>
                <a:cs typeface="Arial"/>
              </a:rPr>
              <a:t> </a:t>
            </a:r>
            <a:r>
              <a:rPr lang="fr-FR" sz="2800" dirty="0">
                <a:solidFill>
                  <a:schemeClr val="bg1"/>
                </a:solidFill>
                <a:latin typeface="Arial"/>
                <a:cs typeface="Arial"/>
              </a:rPr>
              <a:t>à</a:t>
            </a:r>
            <a:r>
              <a:rPr lang="fr-FR" sz="2800" spc="-35" dirty="0">
                <a:solidFill>
                  <a:schemeClr val="bg1"/>
                </a:solidFill>
                <a:latin typeface="Arial"/>
                <a:cs typeface="Arial"/>
              </a:rPr>
              <a:t> </a:t>
            </a:r>
            <a:r>
              <a:rPr lang="fr-FR" sz="2800" spc="-25" dirty="0">
                <a:solidFill>
                  <a:schemeClr val="bg1"/>
                </a:solidFill>
                <a:latin typeface="Arial"/>
                <a:cs typeface="Arial"/>
              </a:rPr>
              <a:t>la </a:t>
            </a:r>
            <a:r>
              <a:rPr lang="fr-FR" sz="2800" spc="-10" dirty="0">
                <a:solidFill>
                  <a:schemeClr val="bg1"/>
                </a:solidFill>
                <a:latin typeface="Arial"/>
                <a:cs typeface="Arial"/>
              </a:rPr>
              <a:t>prison.</a:t>
            </a:r>
            <a:endParaRPr lang="fr-FR" sz="2800" dirty="0">
              <a:solidFill>
                <a:schemeClr val="bg1"/>
              </a:solidFill>
              <a:latin typeface="Arial"/>
              <a:cs typeface="Arial"/>
            </a:endParaRPr>
          </a:p>
          <a:p>
            <a:endParaRPr lang="fr-FR" dirty="0"/>
          </a:p>
        </p:txBody>
      </p:sp>
    </p:spTree>
    <p:extLst>
      <p:ext uri="{BB962C8B-B14F-4D97-AF65-F5344CB8AC3E}">
        <p14:creationId xmlns:p14="http://schemas.microsoft.com/office/powerpoint/2010/main" val="67311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35261-A486-6458-BFAC-513E72EBAFCD}"/>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9BA6A32A-090C-678B-ED40-58E307C90227}"/>
              </a:ext>
            </a:extLst>
          </p:cNvPr>
          <p:cNvSpPr txBox="1"/>
          <p:nvPr/>
        </p:nvSpPr>
        <p:spPr>
          <a:xfrm>
            <a:off x="887506" y="510988"/>
            <a:ext cx="3442447" cy="258532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5400" dirty="0"/>
              <a:t>1. Les utopies horlogères</a:t>
            </a:r>
          </a:p>
        </p:txBody>
      </p:sp>
      <p:sp>
        <p:nvSpPr>
          <p:cNvPr id="10" name="ZoneTexte 9">
            <a:extLst>
              <a:ext uri="{FF2B5EF4-FFF2-40B4-BE49-F238E27FC236}">
                <a16:creationId xmlns:a16="http://schemas.microsoft.com/office/drawing/2014/main" id="{AE18E313-4762-8416-74D1-B3B1F0AF48E8}"/>
              </a:ext>
            </a:extLst>
          </p:cNvPr>
          <p:cNvSpPr txBox="1"/>
          <p:nvPr/>
        </p:nvSpPr>
        <p:spPr>
          <a:xfrm>
            <a:off x="6096000" y="5701553"/>
            <a:ext cx="4513729" cy="528761"/>
          </a:xfrm>
          <a:prstGeom prst="rect">
            <a:avLst/>
          </a:prstGeom>
          <a:noFill/>
        </p:spPr>
        <p:txBody>
          <a:bodyPr wrap="square" rtlCol="0">
            <a:spAutoFit/>
          </a:bodyPr>
          <a:lstStyle/>
          <a:p>
            <a:endParaRPr lang="fr-FR" dirty="0"/>
          </a:p>
        </p:txBody>
      </p:sp>
      <p:pic>
        <p:nvPicPr>
          <p:cNvPr id="12" name="object 7">
            <a:extLst>
              <a:ext uri="{FF2B5EF4-FFF2-40B4-BE49-F238E27FC236}">
                <a16:creationId xmlns:a16="http://schemas.microsoft.com/office/drawing/2014/main" id="{B07102BE-9537-9857-2B79-0BA221A2BC63}"/>
              </a:ext>
            </a:extLst>
          </p:cNvPr>
          <p:cNvPicPr/>
          <p:nvPr/>
        </p:nvPicPr>
        <p:blipFill>
          <a:blip r:embed="rId2" cstate="print"/>
          <a:stretch>
            <a:fillRect/>
          </a:stretch>
        </p:blipFill>
        <p:spPr>
          <a:xfrm>
            <a:off x="5183632" y="6918959"/>
            <a:ext cx="313943" cy="377952"/>
          </a:xfrm>
          <a:prstGeom prst="rect">
            <a:avLst/>
          </a:prstGeom>
        </p:spPr>
      </p:pic>
      <p:sp>
        <p:nvSpPr>
          <p:cNvPr id="13" name="object 8">
            <a:extLst>
              <a:ext uri="{FF2B5EF4-FFF2-40B4-BE49-F238E27FC236}">
                <a16:creationId xmlns:a16="http://schemas.microsoft.com/office/drawing/2014/main" id="{2FF090C9-7F4A-96EB-C08B-EF66471B2E38}"/>
              </a:ext>
            </a:extLst>
          </p:cNvPr>
          <p:cNvSpPr txBox="1"/>
          <p:nvPr/>
        </p:nvSpPr>
        <p:spPr>
          <a:xfrm>
            <a:off x="5286541" y="6948351"/>
            <a:ext cx="109855" cy="224154"/>
          </a:xfrm>
          <a:prstGeom prst="rect">
            <a:avLst/>
          </a:prstGeom>
        </p:spPr>
        <p:txBody>
          <a:bodyPr vert="horz" wrap="square" lIns="0" tIns="12700" rIns="0" bIns="0" rtlCol="0">
            <a:spAutoFit/>
          </a:bodyPr>
          <a:lstStyle/>
          <a:p>
            <a:pPr marL="12700">
              <a:lnSpc>
                <a:spcPct val="100000"/>
              </a:lnSpc>
              <a:spcBef>
                <a:spcPts val="100"/>
              </a:spcBef>
            </a:pPr>
            <a:r>
              <a:rPr sz="1300" spc="-50" dirty="0">
                <a:solidFill>
                  <a:srgbClr val="FFFFFF"/>
                </a:solidFill>
                <a:latin typeface="Calisto MT"/>
                <a:cs typeface="Calisto MT"/>
              </a:rPr>
              <a:t>4</a:t>
            </a:r>
            <a:endParaRPr sz="1300">
              <a:latin typeface="Calisto MT"/>
              <a:cs typeface="Calisto MT"/>
            </a:endParaRPr>
          </a:p>
        </p:txBody>
      </p:sp>
      <p:sp>
        <p:nvSpPr>
          <p:cNvPr id="2" name="ZoneTexte 1">
            <a:extLst>
              <a:ext uri="{FF2B5EF4-FFF2-40B4-BE49-F238E27FC236}">
                <a16:creationId xmlns:a16="http://schemas.microsoft.com/office/drawing/2014/main" id="{83E551D0-BFBC-D1E8-A82A-A93F76D44393}"/>
              </a:ext>
            </a:extLst>
          </p:cNvPr>
          <p:cNvSpPr txBox="1"/>
          <p:nvPr/>
        </p:nvSpPr>
        <p:spPr>
          <a:xfrm>
            <a:off x="4868562" y="510988"/>
            <a:ext cx="6882714" cy="3539430"/>
          </a:xfrm>
          <a:prstGeom prst="rect">
            <a:avLst/>
          </a:prstGeom>
          <a:noFill/>
        </p:spPr>
        <p:txBody>
          <a:bodyPr wrap="square" rtlCol="0">
            <a:spAutoFit/>
          </a:bodyPr>
          <a:lstStyle/>
          <a:p>
            <a:r>
              <a:rPr lang="fr-FR" sz="2800" dirty="0"/>
              <a:t>Avec leur quête d’une perfection formelle à reproduire, les utopies horlogères récusent l’éducation au profit du dressage. Elles rejettent la prévention et lui préfèrent la sanction, la répression et l’exclusion. Elles font de l’éducation une composante – et pas la plus importante – de la question sécuritaire.</a:t>
            </a:r>
          </a:p>
        </p:txBody>
      </p:sp>
      <p:sp>
        <p:nvSpPr>
          <p:cNvPr id="3" name="ZoneTexte 2">
            <a:extLst>
              <a:ext uri="{FF2B5EF4-FFF2-40B4-BE49-F238E27FC236}">
                <a16:creationId xmlns:a16="http://schemas.microsoft.com/office/drawing/2014/main" id="{B41D595B-78B8-9AFA-CD52-6401E3FD67E6}"/>
              </a:ext>
            </a:extLst>
          </p:cNvPr>
          <p:cNvSpPr txBox="1"/>
          <p:nvPr/>
        </p:nvSpPr>
        <p:spPr>
          <a:xfrm>
            <a:off x="4992130" y="4448432"/>
            <a:ext cx="6660292" cy="1569660"/>
          </a:xfrm>
          <a:prstGeom prst="rect">
            <a:avLst/>
          </a:prstGeom>
          <a:noFill/>
        </p:spPr>
        <p:txBody>
          <a:bodyPr wrap="square" rtlCol="0">
            <a:spAutoFit/>
          </a:bodyPr>
          <a:lstStyle/>
          <a:p>
            <a:pPr algn="ctr"/>
            <a:r>
              <a:rPr lang="fr-FR" sz="3200" dirty="0"/>
              <a:t>Le rejet de la pédagogie est le symptôme avant-coureur du totalitarisme.</a:t>
            </a:r>
          </a:p>
        </p:txBody>
      </p:sp>
      <p:pic>
        <p:nvPicPr>
          <p:cNvPr id="5" name="Image 4">
            <a:extLst>
              <a:ext uri="{FF2B5EF4-FFF2-40B4-BE49-F238E27FC236}">
                <a16:creationId xmlns:a16="http://schemas.microsoft.com/office/drawing/2014/main" id="{E076E28D-230B-A2AB-7848-B2E22EE0AEE7}"/>
              </a:ext>
            </a:extLst>
          </p:cNvPr>
          <p:cNvPicPr>
            <a:picLocks noChangeAspect="1"/>
          </p:cNvPicPr>
          <p:nvPr/>
        </p:nvPicPr>
        <p:blipFill>
          <a:blip r:embed="rId3"/>
          <a:stretch>
            <a:fillRect/>
          </a:stretch>
        </p:blipFill>
        <p:spPr>
          <a:xfrm>
            <a:off x="1678915" y="3761690"/>
            <a:ext cx="1711056" cy="2673526"/>
          </a:xfrm>
          <a:prstGeom prst="rect">
            <a:avLst/>
          </a:prstGeom>
        </p:spPr>
      </p:pic>
    </p:spTree>
    <p:extLst>
      <p:ext uri="{BB962C8B-B14F-4D97-AF65-F5344CB8AC3E}">
        <p14:creationId xmlns:p14="http://schemas.microsoft.com/office/powerpoint/2010/main" val="253169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8BA36-D0CF-8E88-42BA-B00FFA38490E}"/>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FC30027E-FE1C-E490-BE7C-5BB7968F8F5A}"/>
              </a:ext>
            </a:extLst>
          </p:cNvPr>
          <p:cNvSpPr txBox="1"/>
          <p:nvPr/>
        </p:nvSpPr>
        <p:spPr>
          <a:xfrm>
            <a:off x="887506" y="510988"/>
            <a:ext cx="3442447" cy="2585323"/>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fr-FR" sz="5400" dirty="0"/>
              <a:t>2</a:t>
            </a:r>
            <a:r>
              <a:rPr lang="fr-FR" sz="5400"/>
              <a:t>. </a:t>
            </a:r>
            <a:r>
              <a:rPr lang="fr-FR" sz="5400" dirty="0"/>
              <a:t>Les utopies horticoles</a:t>
            </a:r>
          </a:p>
        </p:txBody>
      </p:sp>
      <p:sp>
        <p:nvSpPr>
          <p:cNvPr id="10" name="ZoneTexte 9">
            <a:extLst>
              <a:ext uri="{FF2B5EF4-FFF2-40B4-BE49-F238E27FC236}">
                <a16:creationId xmlns:a16="http://schemas.microsoft.com/office/drawing/2014/main" id="{1D97C4A7-86AA-592B-4FF5-3B621A37ECFC}"/>
              </a:ext>
            </a:extLst>
          </p:cNvPr>
          <p:cNvSpPr txBox="1"/>
          <p:nvPr/>
        </p:nvSpPr>
        <p:spPr>
          <a:xfrm>
            <a:off x="6096000" y="5701553"/>
            <a:ext cx="4513729" cy="528761"/>
          </a:xfrm>
          <a:prstGeom prst="rect">
            <a:avLst/>
          </a:prstGeom>
          <a:noFill/>
        </p:spPr>
        <p:txBody>
          <a:bodyPr wrap="square" rtlCol="0">
            <a:spAutoFit/>
          </a:bodyPr>
          <a:lstStyle/>
          <a:p>
            <a:endParaRPr lang="fr-FR" dirty="0"/>
          </a:p>
        </p:txBody>
      </p:sp>
      <p:pic>
        <p:nvPicPr>
          <p:cNvPr id="12" name="object 7">
            <a:extLst>
              <a:ext uri="{FF2B5EF4-FFF2-40B4-BE49-F238E27FC236}">
                <a16:creationId xmlns:a16="http://schemas.microsoft.com/office/drawing/2014/main" id="{7112EC05-6CF8-E8C2-B7A9-5D34BFA29352}"/>
              </a:ext>
            </a:extLst>
          </p:cNvPr>
          <p:cNvPicPr/>
          <p:nvPr/>
        </p:nvPicPr>
        <p:blipFill>
          <a:blip r:embed="rId2" cstate="print"/>
          <a:stretch>
            <a:fillRect/>
          </a:stretch>
        </p:blipFill>
        <p:spPr>
          <a:xfrm>
            <a:off x="5183632" y="6918959"/>
            <a:ext cx="313943" cy="377952"/>
          </a:xfrm>
          <a:prstGeom prst="rect">
            <a:avLst/>
          </a:prstGeom>
        </p:spPr>
      </p:pic>
      <p:sp>
        <p:nvSpPr>
          <p:cNvPr id="13" name="object 8">
            <a:extLst>
              <a:ext uri="{FF2B5EF4-FFF2-40B4-BE49-F238E27FC236}">
                <a16:creationId xmlns:a16="http://schemas.microsoft.com/office/drawing/2014/main" id="{2757AA78-583C-05B5-F6AB-7C23D4602FB6}"/>
              </a:ext>
            </a:extLst>
          </p:cNvPr>
          <p:cNvSpPr txBox="1"/>
          <p:nvPr/>
        </p:nvSpPr>
        <p:spPr>
          <a:xfrm>
            <a:off x="5286541" y="6948351"/>
            <a:ext cx="109855" cy="224154"/>
          </a:xfrm>
          <a:prstGeom prst="rect">
            <a:avLst/>
          </a:prstGeom>
        </p:spPr>
        <p:txBody>
          <a:bodyPr vert="horz" wrap="square" lIns="0" tIns="12700" rIns="0" bIns="0" rtlCol="0">
            <a:spAutoFit/>
          </a:bodyPr>
          <a:lstStyle/>
          <a:p>
            <a:pPr marL="12700">
              <a:lnSpc>
                <a:spcPct val="100000"/>
              </a:lnSpc>
              <a:spcBef>
                <a:spcPts val="100"/>
              </a:spcBef>
            </a:pPr>
            <a:r>
              <a:rPr sz="1300" spc="-50" dirty="0">
                <a:solidFill>
                  <a:srgbClr val="FFFFFF"/>
                </a:solidFill>
                <a:latin typeface="Calisto MT"/>
                <a:cs typeface="Calisto MT"/>
              </a:rPr>
              <a:t>4</a:t>
            </a:r>
            <a:endParaRPr sz="1300">
              <a:latin typeface="Calisto MT"/>
              <a:cs typeface="Calisto MT"/>
            </a:endParaRPr>
          </a:p>
        </p:txBody>
      </p:sp>
      <p:sp>
        <p:nvSpPr>
          <p:cNvPr id="3" name="ZoneTexte 2">
            <a:extLst>
              <a:ext uri="{FF2B5EF4-FFF2-40B4-BE49-F238E27FC236}">
                <a16:creationId xmlns:a16="http://schemas.microsoft.com/office/drawing/2014/main" id="{3E29422B-B194-9689-B92E-3F8CD8FFEF7F}"/>
              </a:ext>
            </a:extLst>
          </p:cNvPr>
          <p:cNvSpPr txBox="1"/>
          <p:nvPr/>
        </p:nvSpPr>
        <p:spPr>
          <a:xfrm>
            <a:off x="4791855" y="257814"/>
            <a:ext cx="7122016" cy="3539430"/>
          </a:xfrm>
          <a:prstGeom prst="rect">
            <a:avLst/>
          </a:prstGeom>
          <a:noFill/>
        </p:spPr>
        <p:txBody>
          <a:bodyPr wrap="square" rtlCol="0">
            <a:spAutoFit/>
          </a:bodyPr>
          <a:lstStyle/>
          <a:p>
            <a:r>
              <a:rPr lang="fr-FR" sz="3200" dirty="0"/>
              <a:t>Face au dressage, à « l’enfant enrégimenté » (S. Faure), à « l’école assise » (A. Ferrière), à la « colonisation de l’enfant » (G. Mendel), émergent des utopies « naturalistes » qui postulent la possibilité d’un développement entièrement endogène du sujet.</a:t>
            </a:r>
          </a:p>
        </p:txBody>
      </p:sp>
      <p:sp>
        <p:nvSpPr>
          <p:cNvPr id="5" name="ZoneTexte 4">
            <a:extLst>
              <a:ext uri="{FF2B5EF4-FFF2-40B4-BE49-F238E27FC236}">
                <a16:creationId xmlns:a16="http://schemas.microsoft.com/office/drawing/2014/main" id="{FD8F559B-2887-C3F9-5968-4C82E12F8AB4}"/>
              </a:ext>
            </a:extLst>
          </p:cNvPr>
          <p:cNvSpPr txBox="1"/>
          <p:nvPr/>
        </p:nvSpPr>
        <p:spPr>
          <a:xfrm>
            <a:off x="4791855" y="4085397"/>
            <a:ext cx="6645499" cy="2308324"/>
          </a:xfrm>
          <a:prstGeom prst="rect">
            <a:avLst/>
          </a:prstGeom>
          <a:noFill/>
        </p:spPr>
        <p:txBody>
          <a:bodyPr wrap="square" rtlCol="0">
            <a:spAutoFit/>
          </a:bodyPr>
          <a:lstStyle/>
          <a:p>
            <a:r>
              <a:rPr lang="fr-FR" sz="2400" dirty="0"/>
              <a:t>Ce sont les « pédagogies libertaires », c’est l’ « Éducation nouvelle » vitaliste, c’est, aujourd’hui le courant des « hyper-pédagogues » (pédagogie Sudbury)… qui voient dans la moindre proposition éducative une atteinte à la liberté de l’enfant.</a:t>
            </a:r>
          </a:p>
        </p:txBody>
      </p:sp>
      <p:pic>
        <p:nvPicPr>
          <p:cNvPr id="6" name="Image 5">
            <a:extLst>
              <a:ext uri="{FF2B5EF4-FFF2-40B4-BE49-F238E27FC236}">
                <a16:creationId xmlns:a16="http://schemas.microsoft.com/office/drawing/2014/main" id="{3CE6915A-54D4-A92C-E454-3FF95D7AC8DB}"/>
              </a:ext>
            </a:extLst>
          </p:cNvPr>
          <p:cNvPicPr>
            <a:picLocks noChangeAspect="1"/>
          </p:cNvPicPr>
          <p:nvPr/>
        </p:nvPicPr>
        <p:blipFill>
          <a:blip r:embed="rId3"/>
          <a:stretch>
            <a:fillRect/>
          </a:stretch>
        </p:blipFill>
        <p:spPr>
          <a:xfrm>
            <a:off x="925606" y="3429000"/>
            <a:ext cx="3284444" cy="3284444"/>
          </a:xfrm>
          <a:prstGeom prst="rect">
            <a:avLst/>
          </a:prstGeom>
        </p:spPr>
      </p:pic>
    </p:spTree>
    <p:extLst>
      <p:ext uri="{BB962C8B-B14F-4D97-AF65-F5344CB8AC3E}">
        <p14:creationId xmlns:p14="http://schemas.microsoft.com/office/powerpoint/2010/main" val="66272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93B31-F1EE-0B0C-67C4-3AE9FA104947}"/>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2DA5D252-FE8E-ECF5-B7F9-C5376B43AFBC}"/>
              </a:ext>
            </a:extLst>
          </p:cNvPr>
          <p:cNvSpPr txBox="1"/>
          <p:nvPr/>
        </p:nvSpPr>
        <p:spPr>
          <a:xfrm>
            <a:off x="887506" y="510988"/>
            <a:ext cx="3442447" cy="2585323"/>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fr-FR" sz="5400" dirty="0"/>
              <a:t>2. Les utopies horticoles</a:t>
            </a:r>
          </a:p>
        </p:txBody>
      </p:sp>
      <p:sp>
        <p:nvSpPr>
          <p:cNvPr id="10" name="ZoneTexte 9">
            <a:extLst>
              <a:ext uri="{FF2B5EF4-FFF2-40B4-BE49-F238E27FC236}">
                <a16:creationId xmlns:a16="http://schemas.microsoft.com/office/drawing/2014/main" id="{778FDCE5-2A05-5728-4946-E3A6CE68D056}"/>
              </a:ext>
            </a:extLst>
          </p:cNvPr>
          <p:cNvSpPr txBox="1"/>
          <p:nvPr/>
        </p:nvSpPr>
        <p:spPr>
          <a:xfrm>
            <a:off x="6096000" y="5701553"/>
            <a:ext cx="4513729" cy="528761"/>
          </a:xfrm>
          <a:prstGeom prst="rect">
            <a:avLst/>
          </a:prstGeom>
          <a:noFill/>
        </p:spPr>
        <p:txBody>
          <a:bodyPr wrap="square" rtlCol="0">
            <a:spAutoFit/>
          </a:bodyPr>
          <a:lstStyle/>
          <a:p>
            <a:endParaRPr lang="fr-FR" dirty="0"/>
          </a:p>
        </p:txBody>
      </p:sp>
      <p:pic>
        <p:nvPicPr>
          <p:cNvPr id="12" name="object 7">
            <a:extLst>
              <a:ext uri="{FF2B5EF4-FFF2-40B4-BE49-F238E27FC236}">
                <a16:creationId xmlns:a16="http://schemas.microsoft.com/office/drawing/2014/main" id="{AB9DF520-5026-B272-C917-C5F5CEA801D6}"/>
              </a:ext>
            </a:extLst>
          </p:cNvPr>
          <p:cNvPicPr/>
          <p:nvPr/>
        </p:nvPicPr>
        <p:blipFill>
          <a:blip r:embed="rId2" cstate="print"/>
          <a:stretch>
            <a:fillRect/>
          </a:stretch>
        </p:blipFill>
        <p:spPr>
          <a:xfrm>
            <a:off x="5183632" y="6918959"/>
            <a:ext cx="313943" cy="377952"/>
          </a:xfrm>
          <a:prstGeom prst="rect">
            <a:avLst/>
          </a:prstGeom>
        </p:spPr>
      </p:pic>
      <p:sp>
        <p:nvSpPr>
          <p:cNvPr id="13" name="object 8">
            <a:extLst>
              <a:ext uri="{FF2B5EF4-FFF2-40B4-BE49-F238E27FC236}">
                <a16:creationId xmlns:a16="http://schemas.microsoft.com/office/drawing/2014/main" id="{B4CF7B81-40BE-F52E-3E14-931238F7FB7E}"/>
              </a:ext>
            </a:extLst>
          </p:cNvPr>
          <p:cNvSpPr txBox="1"/>
          <p:nvPr/>
        </p:nvSpPr>
        <p:spPr>
          <a:xfrm>
            <a:off x="5286541" y="6948351"/>
            <a:ext cx="109855" cy="224154"/>
          </a:xfrm>
          <a:prstGeom prst="rect">
            <a:avLst/>
          </a:prstGeom>
        </p:spPr>
        <p:txBody>
          <a:bodyPr vert="horz" wrap="square" lIns="0" tIns="12700" rIns="0" bIns="0" rtlCol="0">
            <a:spAutoFit/>
          </a:bodyPr>
          <a:lstStyle/>
          <a:p>
            <a:pPr marL="12700">
              <a:lnSpc>
                <a:spcPct val="100000"/>
              </a:lnSpc>
              <a:spcBef>
                <a:spcPts val="100"/>
              </a:spcBef>
            </a:pPr>
            <a:r>
              <a:rPr sz="1300" spc="-50" dirty="0">
                <a:solidFill>
                  <a:srgbClr val="FFFFFF"/>
                </a:solidFill>
                <a:latin typeface="Calisto MT"/>
                <a:cs typeface="Calisto MT"/>
              </a:rPr>
              <a:t>4</a:t>
            </a:r>
            <a:endParaRPr sz="1300">
              <a:latin typeface="Calisto MT"/>
              <a:cs typeface="Calisto MT"/>
            </a:endParaRPr>
          </a:p>
        </p:txBody>
      </p:sp>
      <p:sp>
        <p:nvSpPr>
          <p:cNvPr id="16" name="object 11">
            <a:extLst>
              <a:ext uri="{FF2B5EF4-FFF2-40B4-BE49-F238E27FC236}">
                <a16:creationId xmlns:a16="http://schemas.microsoft.com/office/drawing/2014/main" id="{8A7EB13E-B36A-A382-0531-01103009E384}"/>
              </a:ext>
            </a:extLst>
          </p:cNvPr>
          <p:cNvSpPr txBox="1"/>
          <p:nvPr/>
        </p:nvSpPr>
        <p:spPr>
          <a:xfrm>
            <a:off x="4445525" y="463799"/>
            <a:ext cx="7491796" cy="1088311"/>
          </a:xfrm>
          <a:prstGeom prst="rect">
            <a:avLst/>
          </a:prstGeom>
        </p:spPr>
        <p:txBody>
          <a:bodyPr vert="horz" wrap="square" lIns="0" tIns="9525" rIns="0" bIns="0" rtlCol="0">
            <a:spAutoFit/>
          </a:bodyPr>
          <a:lstStyle/>
          <a:p>
            <a:pPr marL="12700" algn="ctr">
              <a:lnSpc>
                <a:spcPct val="100000"/>
              </a:lnSpc>
              <a:spcBef>
                <a:spcPts val="100"/>
              </a:spcBef>
            </a:pPr>
            <a:r>
              <a:rPr lang="fr-FR" sz="3600" dirty="0">
                <a:solidFill>
                  <a:srgbClr val="FFFFFF"/>
                </a:solidFill>
                <a:latin typeface="Arial"/>
                <a:cs typeface="Arial"/>
              </a:rPr>
              <a:t>Les</a:t>
            </a:r>
            <a:r>
              <a:rPr lang="fr-FR" sz="3600" spc="-35" dirty="0">
                <a:solidFill>
                  <a:srgbClr val="FFFFFF"/>
                </a:solidFill>
                <a:latin typeface="Arial"/>
                <a:cs typeface="Arial"/>
              </a:rPr>
              <a:t> </a:t>
            </a:r>
            <a:r>
              <a:rPr lang="fr-FR" sz="3600" dirty="0">
                <a:solidFill>
                  <a:srgbClr val="FFFFFF"/>
                </a:solidFill>
                <a:latin typeface="Arial"/>
                <a:cs typeface="Arial"/>
              </a:rPr>
              <a:t>ravages</a:t>
            </a:r>
            <a:r>
              <a:rPr lang="fr-FR" sz="3600" spc="-30" dirty="0">
                <a:solidFill>
                  <a:srgbClr val="FFFFFF"/>
                </a:solidFill>
                <a:latin typeface="Arial"/>
                <a:cs typeface="Arial"/>
              </a:rPr>
              <a:t> du</a:t>
            </a:r>
            <a:r>
              <a:rPr lang="fr-FR" sz="3600" dirty="0">
                <a:latin typeface="Arial"/>
                <a:cs typeface="Arial"/>
              </a:rPr>
              <a:t> </a:t>
            </a:r>
            <a:r>
              <a:rPr lang="fr-FR" sz="3600" dirty="0">
                <a:solidFill>
                  <a:srgbClr val="FFFFFF"/>
                </a:solidFill>
                <a:latin typeface="Arial"/>
                <a:cs typeface="Arial"/>
              </a:rPr>
              <a:t>«</a:t>
            </a:r>
            <a:r>
              <a:rPr lang="fr-FR" sz="3600" spc="-60" dirty="0">
                <a:solidFill>
                  <a:srgbClr val="FFFFFF"/>
                </a:solidFill>
                <a:latin typeface="Arial"/>
                <a:cs typeface="Arial"/>
              </a:rPr>
              <a:t> </a:t>
            </a:r>
            <a:r>
              <a:rPr lang="fr-FR" sz="3600" dirty="0">
                <a:solidFill>
                  <a:srgbClr val="FFFFFF"/>
                </a:solidFill>
                <a:latin typeface="Arial"/>
                <a:cs typeface="Arial"/>
              </a:rPr>
              <a:t>rousseauisme</a:t>
            </a:r>
            <a:r>
              <a:rPr lang="fr-FR" sz="3600" spc="-50" dirty="0">
                <a:solidFill>
                  <a:srgbClr val="FFFFFF"/>
                </a:solidFill>
                <a:latin typeface="Arial"/>
                <a:cs typeface="Arial"/>
              </a:rPr>
              <a:t> » </a:t>
            </a:r>
          </a:p>
          <a:p>
            <a:pPr marL="12700" marR="5080" algn="ctr">
              <a:lnSpc>
                <a:spcPct val="100600"/>
              </a:lnSpc>
              <a:spcBef>
                <a:spcPts val="20"/>
              </a:spcBef>
            </a:pPr>
            <a:r>
              <a:rPr lang="fr-FR" sz="3600" dirty="0">
                <a:solidFill>
                  <a:srgbClr val="FFFFFF"/>
                </a:solidFill>
                <a:latin typeface="Arial"/>
                <a:cs typeface="Arial"/>
              </a:rPr>
              <a:t>sans</a:t>
            </a:r>
            <a:r>
              <a:rPr lang="fr-FR" sz="3600" spc="-45" dirty="0">
                <a:solidFill>
                  <a:srgbClr val="FFFFFF"/>
                </a:solidFill>
                <a:latin typeface="Arial"/>
                <a:cs typeface="Arial"/>
              </a:rPr>
              <a:t> </a:t>
            </a:r>
            <a:r>
              <a:rPr lang="fr-FR" sz="3600" dirty="0">
                <a:solidFill>
                  <a:srgbClr val="FFFFFF"/>
                </a:solidFill>
                <a:latin typeface="Arial"/>
                <a:cs typeface="Arial"/>
              </a:rPr>
              <a:t>Rousseau : </a:t>
            </a:r>
          </a:p>
        </p:txBody>
      </p:sp>
      <p:pic>
        <p:nvPicPr>
          <p:cNvPr id="6" name="Image 5">
            <a:extLst>
              <a:ext uri="{FF2B5EF4-FFF2-40B4-BE49-F238E27FC236}">
                <a16:creationId xmlns:a16="http://schemas.microsoft.com/office/drawing/2014/main" id="{7F3BBD53-A956-808D-283C-9783FE94202E}"/>
              </a:ext>
            </a:extLst>
          </p:cNvPr>
          <p:cNvPicPr>
            <a:picLocks noChangeAspect="1"/>
          </p:cNvPicPr>
          <p:nvPr/>
        </p:nvPicPr>
        <p:blipFill>
          <a:blip r:embed="rId3"/>
          <a:stretch>
            <a:fillRect/>
          </a:stretch>
        </p:blipFill>
        <p:spPr>
          <a:xfrm>
            <a:off x="887507" y="3700508"/>
            <a:ext cx="3435612" cy="2130949"/>
          </a:xfrm>
          <a:prstGeom prst="rect">
            <a:avLst/>
          </a:prstGeom>
        </p:spPr>
      </p:pic>
      <p:sp>
        <p:nvSpPr>
          <p:cNvPr id="9" name="ZoneTexte 8">
            <a:extLst>
              <a:ext uri="{FF2B5EF4-FFF2-40B4-BE49-F238E27FC236}">
                <a16:creationId xmlns:a16="http://schemas.microsoft.com/office/drawing/2014/main" id="{9AAD13D1-AC4A-4EAB-5B5F-D293376B4D69}"/>
              </a:ext>
            </a:extLst>
          </p:cNvPr>
          <p:cNvSpPr txBox="1"/>
          <p:nvPr/>
        </p:nvSpPr>
        <p:spPr>
          <a:xfrm>
            <a:off x="4825916" y="1779603"/>
            <a:ext cx="6996386" cy="5109091"/>
          </a:xfrm>
          <a:prstGeom prst="rect">
            <a:avLst/>
          </a:prstGeom>
          <a:noFill/>
        </p:spPr>
        <p:txBody>
          <a:bodyPr wrap="square" rtlCol="0">
            <a:spAutoFit/>
          </a:bodyPr>
          <a:lstStyle/>
          <a:p>
            <a:r>
              <a:rPr lang="fr-FR" sz="2800" dirty="0"/>
              <a:t>En inversant le « principe de contrôle » en « principe de spontanéité », les utopies éducatives vitalistes…</a:t>
            </a:r>
          </a:p>
          <a:p>
            <a:pPr marL="285750" indent="-285750">
              <a:buFontTx/>
              <a:buChar char="-"/>
            </a:pPr>
            <a:r>
              <a:rPr lang="fr-FR" sz="2800" dirty="0"/>
              <a:t>exposent l’enfant à la déprivation culturelle,</a:t>
            </a:r>
          </a:p>
          <a:p>
            <a:pPr marL="285750" indent="-285750">
              <a:buFontTx/>
              <a:buChar char="-"/>
            </a:pPr>
            <a:r>
              <a:rPr lang="fr-FR" sz="2800" dirty="0"/>
              <a:t>entérinent les inégalités,</a:t>
            </a:r>
          </a:p>
          <a:p>
            <a:pPr marL="285750" indent="-285750">
              <a:buFontTx/>
              <a:buChar char="-"/>
            </a:pPr>
            <a:r>
              <a:rPr lang="fr-FR" sz="2800" dirty="0"/>
              <a:t>récupèrent toujours plus en séduction qu’elles n’abandonnent en contraintes.</a:t>
            </a:r>
          </a:p>
          <a:p>
            <a:endParaRPr lang="fr-FR" sz="2800" dirty="0"/>
          </a:p>
          <a:p>
            <a:r>
              <a:rPr lang="fr-FR" sz="2800" dirty="0"/>
              <a:t>En réalité, il n’est pas certain qu’elles puissent même exister.</a:t>
            </a:r>
          </a:p>
          <a:p>
            <a:pPr marL="285750" indent="-285750">
              <a:buFontTx/>
              <a:buChar char="-"/>
            </a:pPr>
            <a:endParaRPr lang="fr-FR" dirty="0"/>
          </a:p>
        </p:txBody>
      </p:sp>
    </p:spTree>
    <p:extLst>
      <p:ext uri="{BB962C8B-B14F-4D97-AF65-F5344CB8AC3E}">
        <p14:creationId xmlns:p14="http://schemas.microsoft.com/office/powerpoint/2010/main" val="79902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2A4B8-FB07-04CF-2694-5B57814121DB}"/>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39D1E044-3B04-DA6F-B20D-E8FE3F454C8F}"/>
              </a:ext>
            </a:extLst>
          </p:cNvPr>
          <p:cNvSpPr txBox="1"/>
          <p:nvPr/>
        </p:nvSpPr>
        <p:spPr>
          <a:xfrm>
            <a:off x="887506" y="510988"/>
            <a:ext cx="3442447" cy="2585323"/>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fr-FR" sz="5400" dirty="0"/>
              <a:t>2. Les utopies horticoles</a:t>
            </a:r>
          </a:p>
        </p:txBody>
      </p:sp>
      <p:sp>
        <p:nvSpPr>
          <p:cNvPr id="10" name="ZoneTexte 9">
            <a:extLst>
              <a:ext uri="{FF2B5EF4-FFF2-40B4-BE49-F238E27FC236}">
                <a16:creationId xmlns:a16="http://schemas.microsoft.com/office/drawing/2014/main" id="{EEC23A53-E794-9F63-C643-98C69FE6CF15}"/>
              </a:ext>
            </a:extLst>
          </p:cNvPr>
          <p:cNvSpPr txBox="1"/>
          <p:nvPr/>
        </p:nvSpPr>
        <p:spPr>
          <a:xfrm>
            <a:off x="6096000" y="5701553"/>
            <a:ext cx="4513729" cy="528761"/>
          </a:xfrm>
          <a:prstGeom prst="rect">
            <a:avLst/>
          </a:prstGeom>
          <a:noFill/>
        </p:spPr>
        <p:txBody>
          <a:bodyPr wrap="square" rtlCol="0">
            <a:spAutoFit/>
          </a:bodyPr>
          <a:lstStyle/>
          <a:p>
            <a:endParaRPr lang="fr-FR" dirty="0"/>
          </a:p>
        </p:txBody>
      </p:sp>
      <p:pic>
        <p:nvPicPr>
          <p:cNvPr id="12" name="object 7">
            <a:extLst>
              <a:ext uri="{FF2B5EF4-FFF2-40B4-BE49-F238E27FC236}">
                <a16:creationId xmlns:a16="http://schemas.microsoft.com/office/drawing/2014/main" id="{742410C5-13F4-C0F3-BB3D-70077263C571}"/>
              </a:ext>
            </a:extLst>
          </p:cNvPr>
          <p:cNvPicPr/>
          <p:nvPr/>
        </p:nvPicPr>
        <p:blipFill>
          <a:blip r:embed="rId2" cstate="print"/>
          <a:stretch>
            <a:fillRect/>
          </a:stretch>
        </p:blipFill>
        <p:spPr>
          <a:xfrm>
            <a:off x="5183632" y="6918959"/>
            <a:ext cx="313943" cy="377952"/>
          </a:xfrm>
          <a:prstGeom prst="rect">
            <a:avLst/>
          </a:prstGeom>
        </p:spPr>
      </p:pic>
      <p:sp>
        <p:nvSpPr>
          <p:cNvPr id="13" name="object 8">
            <a:extLst>
              <a:ext uri="{FF2B5EF4-FFF2-40B4-BE49-F238E27FC236}">
                <a16:creationId xmlns:a16="http://schemas.microsoft.com/office/drawing/2014/main" id="{42CE65E2-A5CA-132D-8D6D-2DEDD29A3052}"/>
              </a:ext>
            </a:extLst>
          </p:cNvPr>
          <p:cNvSpPr txBox="1"/>
          <p:nvPr/>
        </p:nvSpPr>
        <p:spPr>
          <a:xfrm>
            <a:off x="5286541" y="6948351"/>
            <a:ext cx="109855" cy="224154"/>
          </a:xfrm>
          <a:prstGeom prst="rect">
            <a:avLst/>
          </a:prstGeom>
        </p:spPr>
        <p:txBody>
          <a:bodyPr vert="horz" wrap="square" lIns="0" tIns="12700" rIns="0" bIns="0" rtlCol="0">
            <a:spAutoFit/>
          </a:bodyPr>
          <a:lstStyle/>
          <a:p>
            <a:pPr marL="12700">
              <a:lnSpc>
                <a:spcPct val="100000"/>
              </a:lnSpc>
              <a:spcBef>
                <a:spcPts val="100"/>
              </a:spcBef>
            </a:pPr>
            <a:r>
              <a:rPr sz="1300" spc="-50" dirty="0">
                <a:solidFill>
                  <a:srgbClr val="FFFFFF"/>
                </a:solidFill>
                <a:latin typeface="Calisto MT"/>
                <a:cs typeface="Calisto MT"/>
              </a:rPr>
              <a:t>4</a:t>
            </a:r>
            <a:endParaRPr sz="1300">
              <a:latin typeface="Calisto MT"/>
              <a:cs typeface="Calisto MT"/>
            </a:endParaRPr>
          </a:p>
        </p:txBody>
      </p:sp>
      <p:sp>
        <p:nvSpPr>
          <p:cNvPr id="16" name="object 11">
            <a:extLst>
              <a:ext uri="{FF2B5EF4-FFF2-40B4-BE49-F238E27FC236}">
                <a16:creationId xmlns:a16="http://schemas.microsoft.com/office/drawing/2014/main" id="{2AE122E1-2D41-E1EE-8442-847CE2198E3C}"/>
              </a:ext>
            </a:extLst>
          </p:cNvPr>
          <p:cNvSpPr txBox="1"/>
          <p:nvPr/>
        </p:nvSpPr>
        <p:spPr>
          <a:xfrm>
            <a:off x="4606966" y="71429"/>
            <a:ext cx="7491796" cy="1117614"/>
          </a:xfrm>
          <a:prstGeom prst="rect">
            <a:avLst/>
          </a:prstGeom>
        </p:spPr>
        <p:txBody>
          <a:bodyPr vert="horz" wrap="square" lIns="0" tIns="9525" rIns="0" bIns="0" rtlCol="0">
            <a:spAutoFit/>
          </a:bodyPr>
          <a:lstStyle/>
          <a:p>
            <a:pPr marL="12700" algn="ctr">
              <a:lnSpc>
                <a:spcPct val="100000"/>
              </a:lnSpc>
              <a:spcBef>
                <a:spcPts val="100"/>
              </a:spcBef>
            </a:pPr>
            <a:r>
              <a:rPr lang="fr-FR" sz="3600" dirty="0">
                <a:solidFill>
                  <a:srgbClr val="FFFFFF"/>
                </a:solidFill>
                <a:latin typeface="Arial"/>
                <a:cs typeface="Arial"/>
              </a:rPr>
              <a:t>Les utopies horticoles ignorent le pouvoir des « belles contraintes ».</a:t>
            </a:r>
          </a:p>
        </p:txBody>
      </p:sp>
      <p:pic>
        <p:nvPicPr>
          <p:cNvPr id="3" name="Image 2">
            <a:extLst>
              <a:ext uri="{FF2B5EF4-FFF2-40B4-BE49-F238E27FC236}">
                <a16:creationId xmlns:a16="http://schemas.microsoft.com/office/drawing/2014/main" id="{95D5128B-6717-68D5-4674-2EF75759EA06}"/>
              </a:ext>
            </a:extLst>
          </p:cNvPr>
          <p:cNvPicPr>
            <a:picLocks noChangeAspect="1"/>
          </p:cNvPicPr>
          <p:nvPr/>
        </p:nvPicPr>
        <p:blipFill>
          <a:blip r:embed="rId3"/>
          <a:stretch>
            <a:fillRect/>
          </a:stretch>
        </p:blipFill>
        <p:spPr>
          <a:xfrm>
            <a:off x="1478753" y="3554657"/>
            <a:ext cx="2154649" cy="3096310"/>
          </a:xfrm>
          <a:prstGeom prst="rect">
            <a:avLst/>
          </a:prstGeom>
        </p:spPr>
      </p:pic>
      <p:sp>
        <p:nvSpPr>
          <p:cNvPr id="4" name="ZoneTexte 3">
            <a:extLst>
              <a:ext uri="{FF2B5EF4-FFF2-40B4-BE49-F238E27FC236}">
                <a16:creationId xmlns:a16="http://schemas.microsoft.com/office/drawing/2014/main" id="{1194840C-17CE-2339-EDCF-7F9E5E7BCFF1}"/>
              </a:ext>
            </a:extLst>
          </p:cNvPr>
          <p:cNvSpPr txBox="1"/>
          <p:nvPr/>
        </p:nvSpPr>
        <p:spPr>
          <a:xfrm>
            <a:off x="4140679" y="1558531"/>
            <a:ext cx="8051321" cy="6047809"/>
          </a:xfrm>
          <a:prstGeom prst="rect">
            <a:avLst/>
          </a:prstGeom>
          <a:noFill/>
        </p:spPr>
        <p:txBody>
          <a:bodyPr wrap="square" rtlCol="0">
            <a:spAutoFit/>
          </a:bodyPr>
          <a:lstStyle/>
          <a:p>
            <a:pPr marL="342900" lvl="0" indent="-342900">
              <a:buClr>
                <a:srgbClr val="1D1818"/>
              </a:buClr>
              <a:buSzPts val="1100"/>
              <a:buFont typeface="Times New Roman" panose="02020603050405020304" pitchFamily="18" charset="0"/>
              <a:buChar char="-"/>
              <a:tabLst>
                <a:tab pos="1116965" algn="l"/>
              </a:tabLst>
            </a:pPr>
            <a:r>
              <a:rPr lang="fr-FR" sz="2100" dirty="0">
                <a:ea typeface="Times New Roman" panose="02020603050405020304" pitchFamily="18" charset="0"/>
                <a:cs typeface="Futura Medium" panose="020B0602020204020303" pitchFamily="34" charset="-79"/>
              </a:rPr>
              <a:t>Janusz Korczak : « La boite aux lettres est une sacrée contrainte, mais elle apprend…</a:t>
            </a:r>
          </a:p>
          <a:p>
            <a:pPr marL="342900" lvl="0" indent="-342900">
              <a:buClr>
                <a:srgbClr val="1D1818"/>
              </a:buClr>
              <a:buSzPts val="1100"/>
              <a:buFont typeface="Times New Roman" panose="02020603050405020304" pitchFamily="18" charset="0"/>
              <a:buChar char="-"/>
              <a:tabLst>
                <a:tab pos="1116965" algn="l"/>
              </a:tabLst>
            </a:pPr>
            <a:r>
              <a:rPr lang="fr-FR" sz="2100" dirty="0">
                <a:ea typeface="Times New Roman" panose="02020603050405020304" pitchFamily="18" charset="0"/>
                <a:cs typeface="Futura Medium" panose="020B0602020204020303" pitchFamily="34" charset="-79"/>
              </a:rPr>
              <a:t>- À</a:t>
            </a:r>
            <a:r>
              <a:rPr lang="fr-FR" sz="2100" spc="160"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attendre</a:t>
            </a:r>
            <a:r>
              <a:rPr lang="fr-FR" sz="2100" spc="200"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une</a:t>
            </a:r>
            <a:r>
              <a:rPr lang="fr-FR" sz="2100" spc="175"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réponse</a:t>
            </a:r>
            <a:r>
              <a:rPr lang="fr-FR" sz="2100" spc="195"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au</a:t>
            </a:r>
            <a:r>
              <a:rPr lang="fr-FR" sz="2100" spc="200"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lieu</a:t>
            </a:r>
            <a:r>
              <a:rPr lang="fr-FR" sz="2100" spc="200"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de</a:t>
            </a:r>
            <a:r>
              <a:rPr lang="fr-FR" sz="2100" spc="170"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l’exiger</a:t>
            </a:r>
            <a:r>
              <a:rPr lang="fr-FR" sz="2100" spc="140"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sur-le-champ et à n’importe quel moment.</a:t>
            </a:r>
          </a:p>
          <a:p>
            <a:pPr marL="342900" lvl="0" indent="-342900">
              <a:buClr>
                <a:srgbClr val="1D1818"/>
              </a:buClr>
              <a:buSzPts val="1100"/>
              <a:buFont typeface="Times New Roman" panose="02020603050405020304" pitchFamily="18" charset="0"/>
              <a:buChar char="-"/>
              <a:tabLst>
                <a:tab pos="1113790" algn="l"/>
              </a:tabLst>
            </a:pPr>
            <a:r>
              <a:rPr lang="fr-FR" sz="2100" dirty="0">
                <a:ea typeface="Times New Roman" panose="02020603050405020304" pitchFamily="18" charset="0"/>
                <a:cs typeface="Futura Medium" panose="020B0602020204020303" pitchFamily="34" charset="-79"/>
              </a:rPr>
              <a:t>- À faire la part des choses : distinguer parmi leurs vœux, leurs peines, leurs doutes, ce qui est important de ce qui l’est moins. </a:t>
            </a:r>
          </a:p>
          <a:p>
            <a:pPr marL="342900" lvl="0" indent="-342900">
              <a:buClr>
                <a:srgbClr val="1D1818"/>
              </a:buClr>
              <a:buSzPts val="1100"/>
              <a:buFont typeface="Times New Roman" panose="02020603050405020304" pitchFamily="18" charset="0"/>
              <a:buChar char="-"/>
              <a:tabLst>
                <a:tab pos="1117600" algn="l"/>
              </a:tabLst>
            </a:pPr>
            <a:r>
              <a:rPr lang="fr-FR" sz="2100" dirty="0">
                <a:ea typeface="Times New Roman" panose="02020603050405020304" pitchFamily="18" charset="0"/>
                <a:cs typeface="Futura Medium" panose="020B0602020204020303" pitchFamily="34" charset="-79"/>
              </a:rPr>
              <a:t>- À</a:t>
            </a:r>
            <a:r>
              <a:rPr lang="fr-FR" sz="2100" spc="-50"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réfléchir, à</a:t>
            </a:r>
            <a:r>
              <a:rPr lang="fr-FR" sz="2100" spc="-25"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motiver</a:t>
            </a:r>
            <a:r>
              <a:rPr lang="fr-FR" sz="2100" spc="110"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une</a:t>
            </a:r>
            <a:r>
              <a:rPr lang="fr-FR" sz="2100" spc="-25"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action,</a:t>
            </a:r>
            <a:r>
              <a:rPr lang="fr-FR" sz="2100" spc="35"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une</a:t>
            </a:r>
            <a:r>
              <a:rPr lang="fr-FR" sz="2100" spc="-15" dirty="0">
                <a:ea typeface="Times New Roman" panose="02020603050405020304" pitchFamily="18" charset="0"/>
                <a:cs typeface="Futura Medium" panose="020B0602020204020303" pitchFamily="34" charset="-79"/>
              </a:rPr>
              <a:t> </a:t>
            </a:r>
            <a:r>
              <a:rPr lang="fr-FR" sz="2100" spc="-10" dirty="0">
                <a:ea typeface="Times New Roman" panose="02020603050405020304" pitchFamily="18" charset="0"/>
                <a:cs typeface="Futura Medium" panose="020B0602020204020303" pitchFamily="34" charset="-79"/>
              </a:rPr>
              <a:t>décision.</a:t>
            </a:r>
            <a:endParaRPr lang="fr-FR" sz="2100" dirty="0">
              <a:ea typeface="Times New Roman" panose="02020603050405020304" pitchFamily="18" charset="0"/>
              <a:cs typeface="Futura Medium" panose="020B0602020204020303" pitchFamily="34" charset="-79"/>
            </a:endParaRPr>
          </a:p>
          <a:p>
            <a:pPr marL="342900" lvl="0" indent="-342900">
              <a:buClr>
                <a:srgbClr val="1D1818"/>
              </a:buClr>
              <a:buSzPts val="1100"/>
              <a:buFont typeface="Times New Roman" panose="02020603050405020304" pitchFamily="18" charset="0"/>
              <a:buChar char="-"/>
              <a:tabLst>
                <a:tab pos="1108075" algn="l"/>
              </a:tabLst>
            </a:pPr>
            <a:r>
              <a:rPr lang="fr-FR" sz="2100" dirty="0">
                <a:ea typeface="Times New Roman" panose="02020603050405020304" pitchFamily="18" charset="0"/>
                <a:cs typeface="Futura Medium" panose="020B0602020204020303" pitchFamily="34" charset="-79"/>
              </a:rPr>
              <a:t>- À</a:t>
            </a:r>
            <a:r>
              <a:rPr lang="fr-FR" sz="2100" spc="35"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avoir</a:t>
            </a:r>
            <a:r>
              <a:rPr lang="fr-FR" sz="2100" spc="85"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de</a:t>
            </a:r>
            <a:r>
              <a:rPr lang="fr-FR" sz="2100" spc="-10"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la</a:t>
            </a:r>
            <a:r>
              <a:rPr lang="fr-FR" sz="2100" spc="50"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volonté</a:t>
            </a:r>
            <a:r>
              <a:rPr lang="fr-FR" sz="2100" spc="20"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(il</a:t>
            </a:r>
            <a:r>
              <a:rPr lang="fr-FR" sz="2100" spc="25"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faut</a:t>
            </a:r>
            <a:r>
              <a:rPr lang="fr-FR" sz="2100" spc="25"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vouloir</a:t>
            </a:r>
            <a:r>
              <a:rPr lang="fr-FR" sz="2100" spc="70"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pour</a:t>
            </a:r>
            <a:r>
              <a:rPr lang="fr-FR" sz="2100" spc="40" dirty="0">
                <a:ea typeface="Times New Roman" panose="02020603050405020304" pitchFamily="18" charset="0"/>
                <a:cs typeface="Futura Medium" panose="020B0602020204020303" pitchFamily="34" charset="-79"/>
              </a:rPr>
              <a:t> </a:t>
            </a:r>
            <a:r>
              <a:rPr lang="fr-FR" sz="2100" spc="-10" dirty="0">
                <a:ea typeface="Times New Roman" panose="02020603050405020304" pitchFamily="18" charset="0"/>
                <a:cs typeface="Futura Medium" panose="020B0602020204020303" pitchFamily="34" charset="-79"/>
              </a:rPr>
              <a:t>savoir).</a:t>
            </a:r>
          </a:p>
          <a:p>
            <a:pPr marL="342900" lvl="0" indent="-342900">
              <a:buClr>
                <a:srgbClr val="1D1818"/>
              </a:buClr>
              <a:buSzPts val="1100"/>
              <a:buFont typeface="Times New Roman" panose="02020603050405020304" pitchFamily="18" charset="0"/>
              <a:buChar char="-"/>
              <a:tabLst>
                <a:tab pos="1108075" algn="l"/>
              </a:tabLst>
            </a:pPr>
            <a:r>
              <a:rPr lang="fr-BE" sz="2100" kern="100" dirty="0">
                <a:ea typeface="Calibri" panose="020F0502020204030204" pitchFamily="34" charset="0"/>
                <a:cs typeface="Futura Medium" panose="020B0602020204020303" pitchFamily="34" charset="-79"/>
              </a:rPr>
              <a:t> </a:t>
            </a:r>
          </a:p>
          <a:p>
            <a:pPr marL="342900" lvl="0" indent="-342900">
              <a:buClr>
                <a:srgbClr val="1D1818"/>
              </a:buClr>
              <a:buSzPts val="1100"/>
              <a:buFont typeface="Times New Roman" panose="02020603050405020304" pitchFamily="18" charset="0"/>
              <a:buChar char="-"/>
              <a:tabLst>
                <a:tab pos="1108075" algn="l"/>
              </a:tabLst>
            </a:pPr>
            <a:r>
              <a:rPr lang="fr-BE" sz="2100" kern="100" dirty="0">
                <a:ea typeface="Calibri" panose="020F0502020204030204" pitchFamily="34" charset="0"/>
                <a:cs typeface="Futura Medium" panose="020B0602020204020303" pitchFamily="34" charset="-79"/>
              </a:rPr>
              <a:t>«  Je</a:t>
            </a:r>
            <a:r>
              <a:rPr lang="fr-BE" sz="2100" kern="100" spc="80" dirty="0">
                <a:ea typeface="Calibri" panose="020F0502020204030204" pitchFamily="34" charset="0"/>
                <a:cs typeface="Futura Medium" panose="020B0602020204020303" pitchFamily="34" charset="-79"/>
              </a:rPr>
              <a:t> </a:t>
            </a:r>
            <a:r>
              <a:rPr lang="fr-BE" sz="2100" kern="100" dirty="0">
                <a:ea typeface="Calibri" panose="020F0502020204030204" pitchFamily="34" charset="0"/>
                <a:cs typeface="Futura Medium" panose="020B0602020204020303" pitchFamily="34" charset="-79"/>
              </a:rPr>
              <a:t>ne</a:t>
            </a:r>
            <a:r>
              <a:rPr lang="fr-BE" sz="2100" kern="100" spc="-25" dirty="0">
                <a:ea typeface="Calibri" panose="020F0502020204030204" pitchFamily="34" charset="0"/>
                <a:cs typeface="Futura Medium" panose="020B0602020204020303" pitchFamily="34" charset="-79"/>
              </a:rPr>
              <a:t> </a:t>
            </a:r>
            <a:r>
              <a:rPr lang="fr-BE" sz="2100" kern="100" dirty="0">
                <a:ea typeface="Calibri" panose="020F0502020204030204" pitchFamily="34" charset="0"/>
                <a:cs typeface="Futura Medium" panose="020B0602020204020303" pitchFamily="34" charset="-79"/>
              </a:rPr>
              <a:t>sais pas</a:t>
            </a:r>
            <a:r>
              <a:rPr lang="fr-BE" sz="2100" kern="100" spc="-15" dirty="0">
                <a:ea typeface="Calibri" panose="020F0502020204030204" pitchFamily="34" charset="0"/>
                <a:cs typeface="Futura Medium" panose="020B0602020204020303" pitchFamily="34" charset="-79"/>
              </a:rPr>
              <a:t> </a:t>
            </a:r>
            <a:r>
              <a:rPr lang="fr-BE" sz="2100" kern="100" spc="-10" dirty="0">
                <a:ea typeface="Calibri" panose="020F0502020204030204" pitchFamily="34" charset="0"/>
                <a:cs typeface="Futura Medium" panose="020B0602020204020303" pitchFamily="34" charset="-79"/>
              </a:rPr>
              <a:t>écrire. </a:t>
            </a:r>
            <a:r>
              <a:rPr lang="fr-BE" sz="2100" kern="100" dirty="0">
                <a:ea typeface="Calibri" panose="020F0502020204030204" pitchFamily="34" charset="0"/>
                <a:cs typeface="Futura Medium" panose="020B0602020204020303" pitchFamily="34" charset="-79"/>
              </a:rPr>
              <a:t>Alors</a:t>
            </a:r>
            <a:r>
              <a:rPr lang="fr-BE" sz="2100" kern="100" spc="15" dirty="0">
                <a:ea typeface="Calibri" panose="020F0502020204030204" pitchFamily="34" charset="0"/>
                <a:cs typeface="Futura Medium" panose="020B0602020204020303" pitchFamily="34" charset="-79"/>
              </a:rPr>
              <a:t> </a:t>
            </a:r>
            <a:r>
              <a:rPr lang="fr-BE" sz="2100" kern="100" dirty="0">
                <a:ea typeface="Calibri" panose="020F0502020204030204" pitchFamily="34" charset="0"/>
                <a:cs typeface="Futura Medium" panose="020B0602020204020303" pitchFamily="34" charset="-79"/>
              </a:rPr>
              <a:t>fais-toi</a:t>
            </a:r>
            <a:r>
              <a:rPr lang="fr-BE" sz="2100" kern="100" spc="70" dirty="0">
                <a:ea typeface="Calibri" panose="020F0502020204030204" pitchFamily="34" charset="0"/>
                <a:cs typeface="Futura Medium" panose="020B0602020204020303" pitchFamily="34" charset="-79"/>
              </a:rPr>
              <a:t> </a:t>
            </a:r>
            <a:r>
              <a:rPr lang="fr-BE" sz="2100" kern="100" dirty="0">
                <a:ea typeface="Calibri" panose="020F0502020204030204" pitchFamily="34" charset="0"/>
                <a:cs typeface="Futura Medium" panose="020B0602020204020303" pitchFamily="34" charset="-79"/>
              </a:rPr>
              <a:t>aider</a:t>
            </a:r>
            <a:r>
              <a:rPr lang="fr-BE" sz="2100" kern="100" spc="55" dirty="0">
                <a:ea typeface="Calibri" panose="020F0502020204030204" pitchFamily="34" charset="0"/>
                <a:cs typeface="Futura Medium" panose="020B0602020204020303" pitchFamily="34" charset="-79"/>
              </a:rPr>
              <a:t> </a:t>
            </a:r>
            <a:r>
              <a:rPr lang="fr-BE" sz="2100" kern="100" dirty="0">
                <a:ea typeface="Calibri" panose="020F0502020204030204" pitchFamily="34" charset="0"/>
                <a:cs typeface="Futura Medium" panose="020B0602020204020303" pitchFamily="34" charset="-79"/>
              </a:rPr>
              <a:t>par</a:t>
            </a:r>
            <a:r>
              <a:rPr lang="fr-BE" sz="2100" kern="100" spc="20" dirty="0">
                <a:ea typeface="Calibri" panose="020F0502020204030204" pitchFamily="34" charset="0"/>
                <a:cs typeface="Futura Medium" panose="020B0602020204020303" pitchFamily="34" charset="-79"/>
              </a:rPr>
              <a:t> </a:t>
            </a:r>
            <a:r>
              <a:rPr lang="fr-BE" sz="2100" kern="100" dirty="0">
                <a:ea typeface="Calibri" panose="020F0502020204030204" pitchFamily="34" charset="0"/>
                <a:cs typeface="Futura Medium" panose="020B0602020204020303" pitchFamily="34" charset="-79"/>
              </a:rPr>
              <a:t>quelqu’un</a:t>
            </a:r>
            <a:r>
              <a:rPr lang="fr-BE" sz="2100" kern="100" spc="100" dirty="0">
                <a:ea typeface="Calibri" panose="020F0502020204030204" pitchFamily="34" charset="0"/>
                <a:cs typeface="Futura Medium" panose="020B0602020204020303" pitchFamily="34" charset="-79"/>
              </a:rPr>
              <a:t> </a:t>
            </a:r>
            <a:r>
              <a:rPr lang="fr-BE" sz="2100" kern="100" dirty="0">
                <a:ea typeface="Calibri" panose="020F0502020204030204" pitchFamily="34" charset="0"/>
                <a:cs typeface="Futura Medium" panose="020B0602020204020303" pitchFamily="34" charset="-79"/>
              </a:rPr>
              <a:t>qui</a:t>
            </a:r>
            <a:r>
              <a:rPr lang="fr-BE" sz="2100" kern="100" spc="30" dirty="0">
                <a:ea typeface="Calibri" panose="020F0502020204030204" pitchFamily="34" charset="0"/>
                <a:cs typeface="Futura Medium" panose="020B0602020204020303" pitchFamily="34" charset="-79"/>
              </a:rPr>
              <a:t> </a:t>
            </a:r>
            <a:r>
              <a:rPr lang="fr-BE" sz="2100" kern="100" spc="-10" dirty="0">
                <a:ea typeface="Calibri" panose="020F0502020204030204" pitchFamily="34" charset="0"/>
                <a:cs typeface="Futura Medium" panose="020B0602020204020303" pitchFamily="34" charset="-79"/>
              </a:rPr>
              <a:t>sait ».</a:t>
            </a:r>
            <a:endParaRPr lang="fr-FR" sz="2100" dirty="0">
              <a:ea typeface="Times New Roman" panose="02020603050405020304" pitchFamily="18" charset="0"/>
              <a:cs typeface="Futura Medium" panose="020B0602020204020303" pitchFamily="34" charset="-79"/>
            </a:endParaRPr>
          </a:p>
          <a:p>
            <a:pPr marL="342900" lvl="0" indent="-342900">
              <a:buClr>
                <a:srgbClr val="1D1818"/>
              </a:buClr>
              <a:buSzPts val="1100"/>
              <a:buFont typeface="Times New Roman" panose="02020603050405020304" pitchFamily="18" charset="0"/>
              <a:buChar char="-"/>
              <a:tabLst>
                <a:tab pos="1113790" algn="l"/>
              </a:tabLst>
            </a:pPr>
            <a:endParaRPr lang="fr-FR" sz="2100" dirty="0">
              <a:ea typeface="Times New Roman" panose="02020603050405020304" pitchFamily="18" charset="0"/>
              <a:cs typeface="Futura Medium" panose="020B0602020204020303" pitchFamily="34" charset="-79"/>
            </a:endParaRPr>
          </a:p>
          <a:p>
            <a:pPr marL="342900" lvl="0" indent="-342900">
              <a:buClr>
                <a:srgbClr val="1D1818"/>
              </a:buClr>
              <a:buSzPts val="1100"/>
              <a:buFont typeface="Times New Roman" panose="02020603050405020304" pitchFamily="18" charset="0"/>
              <a:buChar char="-"/>
              <a:tabLst>
                <a:tab pos="1113790" algn="l"/>
              </a:tabLst>
            </a:pPr>
            <a:r>
              <a:rPr lang="fr-FR" sz="2100" dirty="0">
                <a:ea typeface="Times New Roman" panose="02020603050405020304" pitchFamily="18" charset="0"/>
                <a:cs typeface="Futura Medium" panose="020B0602020204020303" pitchFamily="34" charset="-79"/>
              </a:rPr>
              <a:t>Écrire une lettre suppose une décision préalable (il n’est pas rare d’ailleurs que l’enfant veuille retirer</a:t>
            </a:r>
            <a:r>
              <a:rPr lang="fr-FR" sz="2100" spc="200"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la lettre</a:t>
            </a:r>
            <a:r>
              <a:rPr lang="fr-FR" sz="2100" spc="200" dirty="0">
                <a:ea typeface="Times New Roman" panose="02020603050405020304" pitchFamily="18" charset="0"/>
                <a:cs typeface="Futura Medium" panose="020B0602020204020303" pitchFamily="34" charset="-79"/>
              </a:rPr>
              <a:t> </a:t>
            </a:r>
            <a:r>
              <a:rPr lang="fr-FR" sz="2100" dirty="0">
                <a:ea typeface="Times New Roman" panose="02020603050405020304" pitchFamily="18" charset="0"/>
                <a:cs typeface="Futura Medium" panose="020B0602020204020303" pitchFamily="34" charset="-79"/>
              </a:rPr>
              <a:t>qu’il a glissée dans la boîte). </a:t>
            </a:r>
            <a:r>
              <a:rPr lang="fr-FR" sz="2100" dirty="0">
                <a:ea typeface="Calibri" panose="020F0502020204030204" pitchFamily="34" charset="0"/>
                <a:cs typeface="Futura Medium" panose="020B0602020204020303" pitchFamily="34" charset="-79"/>
              </a:rPr>
              <a:t>Et puis, la boîte</a:t>
            </a:r>
            <a:r>
              <a:rPr lang="fr-FR" sz="2100" spc="160" dirty="0">
                <a:ea typeface="Calibri" panose="020F0502020204030204" pitchFamily="34" charset="0"/>
                <a:cs typeface="Futura Medium" panose="020B0602020204020303" pitchFamily="34" charset="-79"/>
              </a:rPr>
              <a:t> </a:t>
            </a:r>
            <a:r>
              <a:rPr lang="fr-FR" sz="2100" dirty="0">
                <a:ea typeface="Calibri" panose="020F0502020204030204" pitchFamily="34" charset="0"/>
                <a:cs typeface="Futura Medium" panose="020B0602020204020303" pitchFamily="34" charset="-79"/>
              </a:rPr>
              <a:t>aux</a:t>
            </a:r>
            <a:r>
              <a:rPr lang="fr-FR" sz="2100" spc="110" dirty="0">
                <a:ea typeface="Calibri" panose="020F0502020204030204" pitchFamily="34" charset="0"/>
                <a:cs typeface="Futura Medium" panose="020B0602020204020303" pitchFamily="34" charset="-79"/>
              </a:rPr>
              <a:t> </a:t>
            </a:r>
            <a:r>
              <a:rPr lang="fr-FR" sz="2100" dirty="0">
                <a:ea typeface="Calibri" panose="020F0502020204030204" pitchFamily="34" charset="0"/>
                <a:cs typeface="Futura Medium" panose="020B0602020204020303" pitchFamily="34" charset="-79"/>
              </a:rPr>
              <a:t>lettres</a:t>
            </a:r>
            <a:r>
              <a:rPr lang="fr-FR" sz="2100" spc="200" dirty="0">
                <a:ea typeface="Calibri" panose="020F0502020204030204" pitchFamily="34" charset="0"/>
                <a:cs typeface="Futura Medium" panose="020B0602020204020303" pitchFamily="34" charset="-79"/>
              </a:rPr>
              <a:t> </a:t>
            </a:r>
            <a:r>
              <a:rPr lang="fr-FR" sz="2100" dirty="0">
                <a:ea typeface="Calibri" panose="020F0502020204030204" pitchFamily="34" charset="0"/>
                <a:cs typeface="Futura Medium" panose="020B0602020204020303" pitchFamily="34" charset="-79"/>
              </a:rPr>
              <a:t>non</a:t>
            </a:r>
            <a:r>
              <a:rPr lang="fr-FR" sz="2100" spc="165" dirty="0">
                <a:ea typeface="Calibri" panose="020F0502020204030204" pitchFamily="34" charset="0"/>
                <a:cs typeface="Futura Medium" panose="020B0602020204020303" pitchFamily="34" charset="-79"/>
              </a:rPr>
              <a:t> </a:t>
            </a:r>
            <a:r>
              <a:rPr lang="fr-FR" sz="2100" dirty="0">
                <a:ea typeface="Calibri" panose="020F0502020204030204" pitchFamily="34" charset="0"/>
                <a:cs typeface="Futura Medium" panose="020B0602020204020303" pitchFamily="34" charset="-79"/>
              </a:rPr>
              <a:t>seulement</a:t>
            </a:r>
            <a:r>
              <a:rPr lang="fr-FR" sz="2100" spc="200" dirty="0">
                <a:ea typeface="Calibri" panose="020F0502020204030204" pitchFamily="34" charset="0"/>
                <a:cs typeface="Futura Medium" panose="020B0602020204020303" pitchFamily="34" charset="-79"/>
              </a:rPr>
              <a:t> </a:t>
            </a:r>
            <a:r>
              <a:rPr lang="fr-FR" sz="2100" dirty="0">
                <a:ea typeface="Calibri" panose="020F0502020204030204" pitchFamily="34" charset="0"/>
                <a:cs typeface="Futura Medium" panose="020B0602020204020303" pitchFamily="34" charset="-79"/>
              </a:rPr>
              <a:t>ne gêne</a:t>
            </a:r>
            <a:r>
              <a:rPr lang="fr-FR" sz="2100" spc="200" dirty="0">
                <a:ea typeface="Calibri" panose="020F0502020204030204" pitchFamily="34" charset="0"/>
                <a:cs typeface="Futura Medium" panose="020B0602020204020303" pitchFamily="34" charset="-79"/>
              </a:rPr>
              <a:t> </a:t>
            </a:r>
            <a:r>
              <a:rPr lang="fr-FR" sz="2100" dirty="0">
                <a:ea typeface="Calibri" panose="020F0502020204030204" pitchFamily="34" charset="0"/>
                <a:cs typeface="Futura Medium" panose="020B0602020204020303" pitchFamily="34" charset="-79"/>
              </a:rPr>
              <a:t>pas</a:t>
            </a:r>
            <a:r>
              <a:rPr lang="fr-FR" sz="2100" spc="200" dirty="0">
                <a:ea typeface="Calibri" panose="020F0502020204030204" pitchFamily="34" charset="0"/>
                <a:cs typeface="Futura Medium" panose="020B0602020204020303" pitchFamily="34" charset="-79"/>
              </a:rPr>
              <a:t> </a:t>
            </a:r>
            <a:r>
              <a:rPr lang="fr-FR" sz="2100" dirty="0">
                <a:ea typeface="Calibri" panose="020F0502020204030204" pitchFamily="34" charset="0"/>
                <a:cs typeface="Futura Medium" panose="020B0602020204020303" pitchFamily="34" charset="-79"/>
              </a:rPr>
              <a:t>la</a:t>
            </a:r>
            <a:r>
              <a:rPr lang="fr-FR" sz="2100" spc="200" dirty="0">
                <a:ea typeface="Calibri" panose="020F0502020204030204" pitchFamily="34" charset="0"/>
                <a:cs typeface="Futura Medium" panose="020B0602020204020303" pitchFamily="34" charset="-79"/>
              </a:rPr>
              <a:t> </a:t>
            </a:r>
            <a:r>
              <a:rPr lang="fr-FR" sz="2100" dirty="0">
                <a:ea typeface="Calibri" panose="020F0502020204030204" pitchFamily="34" charset="0"/>
                <a:cs typeface="Futura Medium" panose="020B0602020204020303" pitchFamily="34" charset="-79"/>
              </a:rPr>
              <a:t>communication</a:t>
            </a:r>
            <a:r>
              <a:rPr lang="fr-FR" sz="2100" spc="380" dirty="0">
                <a:ea typeface="Calibri" panose="020F0502020204030204" pitchFamily="34" charset="0"/>
                <a:cs typeface="Futura Medium" panose="020B0602020204020303" pitchFamily="34" charset="-79"/>
              </a:rPr>
              <a:t> </a:t>
            </a:r>
            <a:r>
              <a:rPr lang="fr-FR" sz="2100" dirty="0">
                <a:ea typeface="Calibri" panose="020F0502020204030204" pitchFamily="34" charset="0"/>
                <a:cs typeface="Futura Medium" panose="020B0602020204020303" pitchFamily="34" charset="-79"/>
              </a:rPr>
              <a:t>orale</a:t>
            </a:r>
            <a:r>
              <a:rPr lang="fr-FR" sz="2100" spc="200" dirty="0">
                <a:ea typeface="Calibri" panose="020F0502020204030204" pitchFamily="34" charset="0"/>
                <a:cs typeface="Futura Medium" panose="020B0602020204020303" pitchFamily="34" charset="-79"/>
              </a:rPr>
              <a:t> </a:t>
            </a:r>
            <a:r>
              <a:rPr lang="fr-FR" sz="2100" dirty="0">
                <a:ea typeface="Calibri" panose="020F0502020204030204" pitchFamily="34" charset="0"/>
                <a:cs typeface="Futura Medium" panose="020B0602020204020303" pitchFamily="34" charset="-79"/>
              </a:rPr>
              <a:t>mais,</a:t>
            </a:r>
            <a:r>
              <a:rPr lang="fr-FR" sz="2100" spc="200" dirty="0">
                <a:ea typeface="Calibri" panose="020F0502020204030204" pitchFamily="34" charset="0"/>
                <a:cs typeface="Futura Medium" panose="020B0602020204020303" pitchFamily="34" charset="-79"/>
              </a:rPr>
              <a:t> </a:t>
            </a:r>
            <a:r>
              <a:rPr lang="fr-FR" sz="2100" dirty="0">
                <a:ea typeface="Calibri" panose="020F0502020204030204" pitchFamily="34" charset="0"/>
                <a:cs typeface="Futura Medium" panose="020B0602020204020303" pitchFamily="34" charset="-79"/>
              </a:rPr>
              <a:t>tout</a:t>
            </a:r>
            <a:r>
              <a:rPr lang="fr-FR" sz="2100" spc="200" dirty="0">
                <a:ea typeface="Calibri" panose="020F0502020204030204" pitchFamily="34" charset="0"/>
                <a:cs typeface="Futura Medium" panose="020B0602020204020303" pitchFamily="34" charset="-79"/>
              </a:rPr>
              <a:t> </a:t>
            </a:r>
            <a:r>
              <a:rPr lang="fr-FR" sz="2100" dirty="0">
                <a:ea typeface="Calibri" panose="020F0502020204030204" pitchFamily="34" charset="0"/>
                <a:cs typeface="Futura Medium" panose="020B0602020204020303" pitchFamily="34" charset="-79"/>
              </a:rPr>
              <a:t>au</a:t>
            </a:r>
            <a:r>
              <a:rPr lang="fr-FR" sz="2100" spc="200" dirty="0">
                <a:ea typeface="Calibri" panose="020F0502020204030204" pitchFamily="34" charset="0"/>
                <a:cs typeface="Futura Medium" panose="020B0602020204020303" pitchFamily="34" charset="-79"/>
              </a:rPr>
              <a:t> </a:t>
            </a:r>
            <a:r>
              <a:rPr lang="fr-FR" sz="2100" dirty="0">
                <a:ea typeface="Calibri" panose="020F0502020204030204" pitchFamily="34" charset="0"/>
                <a:cs typeface="Futura Medium" panose="020B0602020204020303" pitchFamily="34" charset="-79"/>
              </a:rPr>
              <a:t>contraire,</a:t>
            </a:r>
            <a:r>
              <a:rPr lang="fr-FR" sz="2100" spc="200" dirty="0">
                <a:ea typeface="Calibri" panose="020F0502020204030204" pitchFamily="34" charset="0"/>
                <a:cs typeface="Futura Medium" panose="020B0602020204020303" pitchFamily="34" charset="-79"/>
              </a:rPr>
              <a:t> </a:t>
            </a:r>
            <a:r>
              <a:rPr lang="fr-FR" sz="2100" dirty="0">
                <a:ea typeface="Calibri" panose="020F0502020204030204" pitchFamily="34" charset="0"/>
                <a:cs typeface="Futura Medium" panose="020B0602020204020303" pitchFamily="34" charset="-79"/>
              </a:rPr>
              <a:t>elle la</a:t>
            </a:r>
            <a:r>
              <a:rPr lang="fr-FR" sz="2100" spc="190" dirty="0">
                <a:ea typeface="Calibri" panose="020F0502020204030204" pitchFamily="34" charset="0"/>
                <a:cs typeface="Futura Medium" panose="020B0602020204020303" pitchFamily="34" charset="-79"/>
              </a:rPr>
              <a:t> </a:t>
            </a:r>
            <a:r>
              <a:rPr lang="fr-FR" sz="2100" dirty="0">
                <a:ea typeface="Calibri" panose="020F0502020204030204" pitchFamily="34" charset="0"/>
                <a:cs typeface="Futura Medium" panose="020B0602020204020303" pitchFamily="34" charset="-79"/>
              </a:rPr>
              <a:t>facilite</a:t>
            </a:r>
            <a:r>
              <a:rPr lang="fr-FR" sz="2100" spc="-10" dirty="0">
                <a:ea typeface="Calibri" panose="020F0502020204030204" pitchFamily="34" charset="0"/>
                <a:cs typeface="Futura Medium" panose="020B0602020204020303" pitchFamily="34" charset="-79"/>
              </a:rPr>
              <a:t>. »</a:t>
            </a:r>
            <a:endParaRPr lang="fr-FR" sz="2100" dirty="0">
              <a:ea typeface="Times New Roman" panose="02020603050405020304" pitchFamily="18" charset="0"/>
              <a:cs typeface="Futura Medium" panose="020B0602020204020303" pitchFamily="34" charset="-79"/>
            </a:endParaRPr>
          </a:p>
          <a:p>
            <a:pPr lvl="0">
              <a:buClr>
                <a:srgbClr val="1D1818"/>
              </a:buClr>
              <a:buSzPts val="1100"/>
              <a:tabLst>
                <a:tab pos="1113790" algn="l"/>
              </a:tabLst>
            </a:pPr>
            <a:endParaRPr lang="fr-BE" i="1" kern="100" dirty="0">
              <a:latin typeface="Futura Medium" panose="020B0602020204020303" pitchFamily="34" charset="-79"/>
              <a:ea typeface="Calibri" panose="020F0502020204030204" pitchFamily="34" charset="0"/>
              <a:cs typeface="Futura Medium" panose="020B0602020204020303" pitchFamily="34" charset="-79"/>
            </a:endParaRPr>
          </a:p>
          <a:p>
            <a:pPr algn="just">
              <a:tabLst>
                <a:tab pos="1134110" algn="l"/>
              </a:tabLst>
            </a:pPr>
            <a:endParaRPr lang="fr-FR" kern="100" spc="-10" dirty="0">
              <a:latin typeface="Futura Medium" panose="020B0602020204020303" pitchFamily="34" charset="-79"/>
              <a:ea typeface="Calibri" panose="020F0502020204030204" pitchFamily="34" charset="0"/>
              <a:cs typeface="Futura Medium" panose="020B0602020204020303" pitchFamily="34" charset="-79"/>
            </a:endParaRPr>
          </a:p>
          <a:p>
            <a:pPr algn="just">
              <a:tabLst>
                <a:tab pos="1134110" algn="l"/>
              </a:tabLst>
            </a:pPr>
            <a:r>
              <a:rPr lang="fr-FR" i="1" spc="-10" dirty="0">
                <a:latin typeface="Futura Medium" panose="020B0602020204020303" pitchFamily="34" charset="-79"/>
                <a:ea typeface="Calibri" panose="020F0502020204030204" pitchFamily="34" charset="0"/>
                <a:cs typeface="Futura Medium" panose="020B0602020204020303" pitchFamily="34" charset="-79"/>
              </a:rPr>
              <a:t> </a:t>
            </a:r>
            <a:endParaRPr lang="fr-FR" i="1" dirty="0">
              <a:latin typeface="Futura Medium" panose="020B0602020204020303" pitchFamily="34" charset="-79"/>
              <a:ea typeface="Calibri" panose="020F0502020204030204" pitchFamily="34" charset="0"/>
              <a:cs typeface="Futura Medium" panose="020B0602020204020303" pitchFamily="34" charset="-79"/>
            </a:endParaRPr>
          </a:p>
          <a:p>
            <a:endParaRPr lang="fr-FR" dirty="0"/>
          </a:p>
        </p:txBody>
      </p:sp>
    </p:spTree>
    <p:extLst>
      <p:ext uri="{BB962C8B-B14F-4D97-AF65-F5344CB8AC3E}">
        <p14:creationId xmlns:p14="http://schemas.microsoft.com/office/powerpoint/2010/main" val="348044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0895D-56BC-8157-049A-8FECC746B462}"/>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00D05E9E-2251-8BBE-DE85-476FF17CE797}"/>
              </a:ext>
            </a:extLst>
          </p:cNvPr>
          <p:cNvSpPr txBox="1"/>
          <p:nvPr/>
        </p:nvSpPr>
        <p:spPr>
          <a:xfrm>
            <a:off x="887506" y="510988"/>
            <a:ext cx="3442447" cy="2585323"/>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fr-FR" sz="5400" dirty="0"/>
              <a:t>2. Les utopies horticoles</a:t>
            </a:r>
          </a:p>
        </p:txBody>
      </p:sp>
      <p:sp>
        <p:nvSpPr>
          <p:cNvPr id="10" name="ZoneTexte 9">
            <a:extLst>
              <a:ext uri="{FF2B5EF4-FFF2-40B4-BE49-F238E27FC236}">
                <a16:creationId xmlns:a16="http://schemas.microsoft.com/office/drawing/2014/main" id="{772488EE-00F8-76AB-274F-B75B397132D8}"/>
              </a:ext>
            </a:extLst>
          </p:cNvPr>
          <p:cNvSpPr txBox="1"/>
          <p:nvPr/>
        </p:nvSpPr>
        <p:spPr>
          <a:xfrm>
            <a:off x="6096000" y="5701553"/>
            <a:ext cx="4513729" cy="528761"/>
          </a:xfrm>
          <a:prstGeom prst="rect">
            <a:avLst/>
          </a:prstGeom>
          <a:noFill/>
        </p:spPr>
        <p:txBody>
          <a:bodyPr wrap="square" rtlCol="0">
            <a:spAutoFit/>
          </a:bodyPr>
          <a:lstStyle/>
          <a:p>
            <a:endParaRPr lang="fr-FR" dirty="0"/>
          </a:p>
        </p:txBody>
      </p:sp>
      <p:pic>
        <p:nvPicPr>
          <p:cNvPr id="12" name="object 7">
            <a:extLst>
              <a:ext uri="{FF2B5EF4-FFF2-40B4-BE49-F238E27FC236}">
                <a16:creationId xmlns:a16="http://schemas.microsoft.com/office/drawing/2014/main" id="{BCAF4ABE-1AD7-D7A4-32FE-CC5B01E1DEAC}"/>
              </a:ext>
            </a:extLst>
          </p:cNvPr>
          <p:cNvPicPr/>
          <p:nvPr/>
        </p:nvPicPr>
        <p:blipFill>
          <a:blip r:embed="rId2" cstate="print"/>
          <a:stretch>
            <a:fillRect/>
          </a:stretch>
        </p:blipFill>
        <p:spPr>
          <a:xfrm>
            <a:off x="5183632" y="6918959"/>
            <a:ext cx="313943" cy="377952"/>
          </a:xfrm>
          <a:prstGeom prst="rect">
            <a:avLst/>
          </a:prstGeom>
        </p:spPr>
      </p:pic>
      <p:sp>
        <p:nvSpPr>
          <p:cNvPr id="13" name="object 8">
            <a:extLst>
              <a:ext uri="{FF2B5EF4-FFF2-40B4-BE49-F238E27FC236}">
                <a16:creationId xmlns:a16="http://schemas.microsoft.com/office/drawing/2014/main" id="{0394530C-88AC-A22F-F88B-D232810193E7}"/>
              </a:ext>
            </a:extLst>
          </p:cNvPr>
          <p:cNvSpPr txBox="1"/>
          <p:nvPr/>
        </p:nvSpPr>
        <p:spPr>
          <a:xfrm>
            <a:off x="5286541" y="6948351"/>
            <a:ext cx="109855" cy="224154"/>
          </a:xfrm>
          <a:prstGeom prst="rect">
            <a:avLst/>
          </a:prstGeom>
        </p:spPr>
        <p:txBody>
          <a:bodyPr vert="horz" wrap="square" lIns="0" tIns="12700" rIns="0" bIns="0" rtlCol="0">
            <a:spAutoFit/>
          </a:bodyPr>
          <a:lstStyle/>
          <a:p>
            <a:pPr marL="12700">
              <a:lnSpc>
                <a:spcPct val="100000"/>
              </a:lnSpc>
              <a:spcBef>
                <a:spcPts val="100"/>
              </a:spcBef>
            </a:pPr>
            <a:r>
              <a:rPr sz="1300" spc="-50" dirty="0">
                <a:solidFill>
                  <a:srgbClr val="FFFFFF"/>
                </a:solidFill>
                <a:latin typeface="Calisto MT"/>
                <a:cs typeface="Calisto MT"/>
              </a:rPr>
              <a:t>4</a:t>
            </a:r>
            <a:endParaRPr sz="1300">
              <a:latin typeface="Calisto MT"/>
              <a:cs typeface="Calisto MT"/>
            </a:endParaRPr>
          </a:p>
        </p:txBody>
      </p:sp>
      <p:sp>
        <p:nvSpPr>
          <p:cNvPr id="5" name="ZoneTexte 4">
            <a:extLst>
              <a:ext uri="{FF2B5EF4-FFF2-40B4-BE49-F238E27FC236}">
                <a16:creationId xmlns:a16="http://schemas.microsoft.com/office/drawing/2014/main" id="{0DDB4BFD-FEC6-9B44-71D5-F6F5D9CAAE1C}"/>
              </a:ext>
            </a:extLst>
          </p:cNvPr>
          <p:cNvSpPr txBox="1"/>
          <p:nvPr/>
        </p:nvSpPr>
        <p:spPr>
          <a:xfrm>
            <a:off x="4865298" y="327804"/>
            <a:ext cx="6883879" cy="2308324"/>
          </a:xfrm>
          <a:prstGeom prst="rect">
            <a:avLst/>
          </a:prstGeom>
          <a:noFill/>
        </p:spPr>
        <p:txBody>
          <a:bodyPr wrap="square" rtlCol="0">
            <a:spAutoFit/>
          </a:bodyPr>
          <a:lstStyle/>
          <a:p>
            <a:r>
              <a:rPr lang="fr-FR" sz="3600" dirty="0"/>
              <a:t>Les utopies horticoles ignorent que la spontanéité n’est pas la liberté et qu’elle ne garantit  nullement l’égalité.</a:t>
            </a:r>
          </a:p>
        </p:txBody>
      </p:sp>
      <p:pic>
        <p:nvPicPr>
          <p:cNvPr id="7" name="Image 6">
            <a:extLst>
              <a:ext uri="{FF2B5EF4-FFF2-40B4-BE49-F238E27FC236}">
                <a16:creationId xmlns:a16="http://schemas.microsoft.com/office/drawing/2014/main" id="{0D0A217E-7265-79B1-426B-00BEF3C9C5E8}"/>
              </a:ext>
            </a:extLst>
          </p:cNvPr>
          <p:cNvPicPr>
            <a:picLocks noChangeAspect="1"/>
          </p:cNvPicPr>
          <p:nvPr/>
        </p:nvPicPr>
        <p:blipFill>
          <a:blip r:embed="rId3"/>
          <a:stretch>
            <a:fillRect/>
          </a:stretch>
        </p:blipFill>
        <p:spPr>
          <a:xfrm>
            <a:off x="1129241" y="4006103"/>
            <a:ext cx="3225800" cy="1695450"/>
          </a:xfrm>
          <a:prstGeom prst="rect">
            <a:avLst/>
          </a:prstGeom>
        </p:spPr>
      </p:pic>
      <p:sp>
        <p:nvSpPr>
          <p:cNvPr id="9" name="ZoneTexte 8">
            <a:extLst>
              <a:ext uri="{FF2B5EF4-FFF2-40B4-BE49-F238E27FC236}">
                <a16:creationId xmlns:a16="http://schemas.microsoft.com/office/drawing/2014/main" id="{CCA01080-3710-E8C5-FE1B-5EC9443323D0}"/>
              </a:ext>
            </a:extLst>
          </p:cNvPr>
          <p:cNvSpPr txBox="1"/>
          <p:nvPr/>
        </p:nvSpPr>
        <p:spPr>
          <a:xfrm>
            <a:off x="5070091" y="3069383"/>
            <a:ext cx="6565545" cy="3416320"/>
          </a:xfrm>
          <a:prstGeom prst="rect">
            <a:avLst/>
          </a:prstGeom>
          <a:noFill/>
        </p:spPr>
        <p:txBody>
          <a:bodyPr wrap="square" rtlCol="0">
            <a:spAutoFit/>
          </a:bodyPr>
          <a:lstStyle/>
          <a:p>
            <a:r>
              <a:rPr lang="fr-FR" sz="2400" dirty="0"/>
              <a:t>- C’est la proposition de contraintes fécondes qui permet à un sujet de rencontrer des obstacles et de les surmonter, de progresser et de se dépasser.</a:t>
            </a:r>
          </a:p>
          <a:p>
            <a:endParaRPr lang="fr-FR" sz="2400" dirty="0"/>
          </a:p>
          <a:p>
            <a:r>
              <a:rPr lang="fr-FR" sz="2400" dirty="0"/>
              <a:t>- C’est la mise en place de dispositifs d’entraide et de coopération qui permet d’éviter l’enkystement dans le donné, la division du travail et les phénomènes de domination.</a:t>
            </a:r>
          </a:p>
        </p:txBody>
      </p:sp>
    </p:spTree>
    <p:extLst>
      <p:ext uri="{BB962C8B-B14F-4D97-AF65-F5344CB8AC3E}">
        <p14:creationId xmlns:p14="http://schemas.microsoft.com/office/powerpoint/2010/main" val="54424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E4B1CD2B-A4BF-D41A-72FE-D024437BD802}"/>
            </a:ext>
          </a:extLst>
        </p:cNvPr>
        <p:cNvGrpSpPr/>
        <p:nvPr/>
      </p:nvGrpSpPr>
      <p:grpSpPr>
        <a:xfrm>
          <a:off x="0" y="0"/>
          <a:ext cx="0" cy="0"/>
          <a:chOff x="0" y="0"/>
          <a:chExt cx="0" cy="0"/>
        </a:xfrm>
      </p:grpSpPr>
      <p:sp>
        <p:nvSpPr>
          <p:cNvPr id="39" name="Freeform: Shape 38">
            <a:extLst>
              <a:ext uri="{FF2B5EF4-FFF2-40B4-BE49-F238E27FC236}">
                <a16:creationId xmlns:a16="http://schemas.microsoft.com/office/drawing/2014/main" id="{DCBDC5EC-44DE-CE5C-DD45-5E1C72AE1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DDBA9ED3-FB76-C271-6168-6E627871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B31832C0-D82A-5809-E2B7-E087A24FCCF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II. La </a:t>
            </a:r>
            <a:r>
              <a:rPr lang="en-US" sz="5400" dirty="0" err="1">
                <a:solidFill>
                  <a:schemeClr val="bg1">
                    <a:lumMod val="95000"/>
                    <a:lumOff val="5000"/>
                  </a:schemeClr>
                </a:solidFill>
              </a:rPr>
              <a:t>pédagogie</a:t>
            </a:r>
            <a:r>
              <a:rPr lang="en-US" sz="5400" dirty="0">
                <a:solidFill>
                  <a:schemeClr val="bg1">
                    <a:lumMod val="95000"/>
                    <a:lumOff val="5000"/>
                  </a:schemeClr>
                </a:solidFill>
              </a:rPr>
              <a:t> </a:t>
            </a:r>
            <a:r>
              <a:rPr lang="en-US" sz="5400" dirty="0" err="1">
                <a:solidFill>
                  <a:schemeClr val="bg1">
                    <a:lumMod val="95000"/>
                    <a:lumOff val="5000"/>
                  </a:schemeClr>
                </a:solidFill>
              </a:rPr>
              <a:t>comme</a:t>
            </a:r>
            <a:r>
              <a:rPr lang="en-US" sz="5400" dirty="0">
                <a:solidFill>
                  <a:schemeClr val="bg1">
                    <a:lumMod val="95000"/>
                    <a:lumOff val="5000"/>
                  </a:schemeClr>
                </a:solidFill>
              </a:rPr>
              <a:t> </a:t>
            </a:r>
            <a:r>
              <a:rPr lang="en-US" sz="5400" dirty="0" err="1">
                <a:solidFill>
                  <a:schemeClr val="bg1">
                    <a:lumMod val="95000"/>
                    <a:lumOff val="5000"/>
                  </a:schemeClr>
                </a:solidFill>
              </a:rPr>
              <a:t>dépassement</a:t>
            </a:r>
            <a:r>
              <a:rPr lang="en-US" sz="5400" dirty="0">
                <a:solidFill>
                  <a:schemeClr val="bg1">
                    <a:lumMod val="95000"/>
                    <a:lumOff val="5000"/>
                  </a:schemeClr>
                </a:solidFill>
              </a:rPr>
              <a:t> des impasses </a:t>
            </a:r>
            <a:r>
              <a:rPr lang="en-US" sz="5400" dirty="0" err="1">
                <a:solidFill>
                  <a:schemeClr val="bg1">
                    <a:lumMod val="95000"/>
                    <a:lumOff val="5000"/>
                  </a:schemeClr>
                </a:solidFill>
              </a:rPr>
              <a:t>éducatives</a:t>
            </a:r>
            <a:r>
              <a:rPr lang="en-US" sz="5400" dirty="0">
                <a:solidFill>
                  <a:schemeClr val="bg1">
                    <a:lumMod val="95000"/>
                    <a:lumOff val="5000"/>
                  </a:schemeClr>
                </a:solidFill>
              </a:rPr>
              <a:t> </a:t>
            </a:r>
            <a:r>
              <a:rPr lang="en-US" sz="5400" dirty="0" err="1">
                <a:solidFill>
                  <a:schemeClr val="bg1">
                    <a:lumMod val="95000"/>
                    <a:lumOff val="5000"/>
                  </a:schemeClr>
                </a:solidFill>
              </a:rPr>
              <a:t>utopiques</a:t>
            </a:r>
            <a:endParaRPr lang="en-US" sz="5400" dirty="0">
              <a:solidFill>
                <a:schemeClr val="bg1">
                  <a:lumMod val="95000"/>
                  <a:lumOff val="5000"/>
                </a:schemeClr>
              </a:solidFill>
            </a:endParaRPr>
          </a:p>
        </p:txBody>
      </p:sp>
    </p:spTree>
    <p:extLst>
      <p:ext uri="{BB962C8B-B14F-4D97-AF65-F5344CB8AC3E}">
        <p14:creationId xmlns:p14="http://schemas.microsoft.com/office/powerpoint/2010/main" val="2750228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8FC9BB-D1B3-FB3E-C9B4-937AA91739F7}"/>
              </a:ext>
            </a:extLst>
          </p:cNvPr>
          <p:cNvSpPr>
            <a:spLocks noGrp="1"/>
          </p:cNvSpPr>
          <p:nvPr>
            <p:ph type="ctrTitle"/>
          </p:nvPr>
        </p:nvSpPr>
        <p:spPr>
          <a:xfrm>
            <a:off x="883920" y="501555"/>
            <a:ext cx="10424160" cy="2705291"/>
          </a:xfrm>
        </p:spPr>
        <p:txBody>
          <a:bodyPr>
            <a:normAutofit/>
          </a:bodyPr>
          <a:lstStyle/>
          <a:p>
            <a:r>
              <a:rPr lang="fr-FR" dirty="0"/>
              <a:t>Utopies éducatives :</a:t>
            </a:r>
            <a:br>
              <a:rPr lang="fr-FR" dirty="0"/>
            </a:br>
            <a:r>
              <a:rPr lang="fr-FR" dirty="0"/>
              <a:t>pour le meilleur ou pour le pire ?</a:t>
            </a:r>
          </a:p>
        </p:txBody>
      </p:sp>
      <p:sp>
        <p:nvSpPr>
          <p:cNvPr id="3" name="Sous-titre 2">
            <a:extLst>
              <a:ext uri="{FF2B5EF4-FFF2-40B4-BE49-F238E27FC236}">
                <a16:creationId xmlns:a16="http://schemas.microsoft.com/office/drawing/2014/main" id="{7215CD1B-321D-E7B2-F2B6-EAB392FDCB3D}"/>
              </a:ext>
            </a:extLst>
          </p:cNvPr>
          <p:cNvSpPr>
            <a:spLocks noGrp="1"/>
          </p:cNvSpPr>
          <p:nvPr>
            <p:ph type="subTitle" idx="1"/>
          </p:nvPr>
        </p:nvSpPr>
        <p:spPr>
          <a:xfrm>
            <a:off x="1865376" y="4431094"/>
            <a:ext cx="9144000" cy="1655762"/>
          </a:xfrm>
        </p:spPr>
        <p:txBody>
          <a:bodyPr/>
          <a:lstStyle/>
          <a:p>
            <a:pPr algn="r"/>
            <a:r>
              <a:rPr lang="fr-FR" dirty="0"/>
              <a:t>Philippe Meirieu</a:t>
            </a:r>
          </a:p>
          <a:p>
            <a:pPr algn="r"/>
            <a:r>
              <a:rPr lang="fr-FR" dirty="0"/>
              <a:t>Université LUMIERE-Lyon 2 (France)</a:t>
            </a:r>
          </a:p>
        </p:txBody>
      </p:sp>
    </p:spTree>
    <p:extLst>
      <p:ext uri="{BB962C8B-B14F-4D97-AF65-F5344CB8AC3E}">
        <p14:creationId xmlns:p14="http://schemas.microsoft.com/office/powerpoint/2010/main" val="326839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BBF83-67B3-1FAF-DA13-B81214E59D1C}"/>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B7CF89A1-D84F-0E1D-A3F7-59A01B9A0B76}"/>
              </a:ext>
            </a:extLst>
          </p:cNvPr>
          <p:cNvSpPr txBox="1"/>
          <p:nvPr/>
        </p:nvSpPr>
        <p:spPr>
          <a:xfrm>
            <a:off x="442823" y="543573"/>
            <a:ext cx="4094670" cy="304698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fr-FR" sz="4800" dirty="0"/>
              <a:t>1. La malédiction de l’école idéale</a:t>
            </a:r>
          </a:p>
        </p:txBody>
      </p:sp>
      <p:sp>
        <p:nvSpPr>
          <p:cNvPr id="10" name="ZoneTexte 9">
            <a:extLst>
              <a:ext uri="{FF2B5EF4-FFF2-40B4-BE49-F238E27FC236}">
                <a16:creationId xmlns:a16="http://schemas.microsoft.com/office/drawing/2014/main" id="{17D7AD69-4BB8-BE1E-46FD-B1A9244E7FA9}"/>
              </a:ext>
            </a:extLst>
          </p:cNvPr>
          <p:cNvSpPr txBox="1"/>
          <p:nvPr/>
        </p:nvSpPr>
        <p:spPr>
          <a:xfrm>
            <a:off x="6096000" y="5701553"/>
            <a:ext cx="4513729" cy="528761"/>
          </a:xfrm>
          <a:prstGeom prst="rect">
            <a:avLst/>
          </a:prstGeom>
          <a:noFill/>
        </p:spPr>
        <p:txBody>
          <a:bodyPr wrap="square" rtlCol="0">
            <a:spAutoFit/>
          </a:bodyPr>
          <a:lstStyle/>
          <a:p>
            <a:endParaRPr lang="fr-FR" dirty="0"/>
          </a:p>
        </p:txBody>
      </p:sp>
      <p:pic>
        <p:nvPicPr>
          <p:cNvPr id="12" name="object 7">
            <a:extLst>
              <a:ext uri="{FF2B5EF4-FFF2-40B4-BE49-F238E27FC236}">
                <a16:creationId xmlns:a16="http://schemas.microsoft.com/office/drawing/2014/main" id="{26162E94-18D0-C697-AC6A-B3A2594932F1}"/>
              </a:ext>
            </a:extLst>
          </p:cNvPr>
          <p:cNvPicPr/>
          <p:nvPr/>
        </p:nvPicPr>
        <p:blipFill>
          <a:blip r:embed="rId2" cstate="print"/>
          <a:stretch>
            <a:fillRect/>
          </a:stretch>
        </p:blipFill>
        <p:spPr>
          <a:xfrm>
            <a:off x="5183632" y="6918959"/>
            <a:ext cx="313943" cy="377952"/>
          </a:xfrm>
          <a:prstGeom prst="rect">
            <a:avLst/>
          </a:prstGeom>
        </p:spPr>
      </p:pic>
      <p:sp>
        <p:nvSpPr>
          <p:cNvPr id="13" name="object 8">
            <a:extLst>
              <a:ext uri="{FF2B5EF4-FFF2-40B4-BE49-F238E27FC236}">
                <a16:creationId xmlns:a16="http://schemas.microsoft.com/office/drawing/2014/main" id="{14127D32-DD2E-8D99-2904-F06FA5E09B47}"/>
              </a:ext>
            </a:extLst>
          </p:cNvPr>
          <p:cNvSpPr txBox="1"/>
          <p:nvPr/>
        </p:nvSpPr>
        <p:spPr>
          <a:xfrm>
            <a:off x="5286541" y="6948351"/>
            <a:ext cx="109855" cy="224154"/>
          </a:xfrm>
          <a:prstGeom prst="rect">
            <a:avLst/>
          </a:prstGeom>
        </p:spPr>
        <p:txBody>
          <a:bodyPr vert="horz" wrap="square" lIns="0" tIns="12700" rIns="0" bIns="0" rtlCol="0">
            <a:spAutoFit/>
          </a:bodyPr>
          <a:lstStyle/>
          <a:p>
            <a:pPr marL="12700">
              <a:lnSpc>
                <a:spcPct val="100000"/>
              </a:lnSpc>
              <a:spcBef>
                <a:spcPts val="100"/>
              </a:spcBef>
            </a:pPr>
            <a:r>
              <a:rPr sz="1300" spc="-50" dirty="0">
                <a:solidFill>
                  <a:srgbClr val="FFFFFF"/>
                </a:solidFill>
                <a:latin typeface="Calisto MT"/>
                <a:cs typeface="Calisto MT"/>
              </a:rPr>
              <a:t>4</a:t>
            </a:r>
            <a:endParaRPr sz="1300">
              <a:latin typeface="Calisto MT"/>
              <a:cs typeface="Calisto MT"/>
            </a:endParaRPr>
          </a:p>
        </p:txBody>
      </p:sp>
      <p:sp>
        <p:nvSpPr>
          <p:cNvPr id="5" name="ZoneTexte 4">
            <a:extLst>
              <a:ext uri="{FF2B5EF4-FFF2-40B4-BE49-F238E27FC236}">
                <a16:creationId xmlns:a16="http://schemas.microsoft.com/office/drawing/2014/main" id="{714D477B-351A-9D71-2F49-6F645A4965C8}"/>
              </a:ext>
            </a:extLst>
          </p:cNvPr>
          <p:cNvSpPr txBox="1"/>
          <p:nvPr/>
        </p:nvSpPr>
        <p:spPr>
          <a:xfrm>
            <a:off x="4865298" y="327804"/>
            <a:ext cx="6883879" cy="2308324"/>
          </a:xfrm>
          <a:prstGeom prst="rect">
            <a:avLst/>
          </a:prstGeom>
          <a:noFill/>
        </p:spPr>
        <p:txBody>
          <a:bodyPr wrap="square" rtlCol="0">
            <a:spAutoFit/>
          </a:bodyPr>
          <a:lstStyle/>
          <a:p>
            <a:r>
              <a:rPr lang="fr-FR" sz="3600" dirty="0"/>
              <a:t>Les multiples tentatives pour construire une « école idéale » témoignent de la difficulté, voire de l’impossibilité, de l’entreprise.</a:t>
            </a:r>
          </a:p>
        </p:txBody>
      </p:sp>
      <p:sp>
        <p:nvSpPr>
          <p:cNvPr id="9" name="ZoneTexte 8">
            <a:extLst>
              <a:ext uri="{FF2B5EF4-FFF2-40B4-BE49-F238E27FC236}">
                <a16:creationId xmlns:a16="http://schemas.microsoft.com/office/drawing/2014/main" id="{F431C139-7F88-6868-AE04-D965177698FB}"/>
              </a:ext>
            </a:extLst>
          </p:cNvPr>
          <p:cNvSpPr txBox="1"/>
          <p:nvPr/>
        </p:nvSpPr>
        <p:spPr>
          <a:xfrm>
            <a:off x="4984708" y="2805205"/>
            <a:ext cx="6565545" cy="3785652"/>
          </a:xfrm>
          <a:prstGeom prst="rect">
            <a:avLst/>
          </a:prstGeom>
          <a:noFill/>
        </p:spPr>
        <p:txBody>
          <a:bodyPr wrap="square" rtlCol="0">
            <a:spAutoFit/>
          </a:bodyPr>
          <a:lstStyle/>
          <a:p>
            <a:pPr marL="342900" indent="-342900">
              <a:buFontTx/>
              <a:buChar char="-"/>
            </a:pPr>
            <a:r>
              <a:rPr lang="fr-FR" sz="2400" dirty="0"/>
              <a:t>L’école idéale se veut ouverte à toutes et tous mais ne scolarise le plus souvent que des élus ou des convaincus.</a:t>
            </a:r>
          </a:p>
          <a:p>
            <a:pPr marL="342900" indent="-342900">
              <a:buFontTx/>
              <a:buChar char="-"/>
            </a:pPr>
            <a:r>
              <a:rPr lang="fr-FR" sz="2400" dirty="0"/>
              <a:t>L’école idéale s’enferme dans une vision dogmatique au détriment de la démarche qui l’a instituée.  </a:t>
            </a:r>
          </a:p>
          <a:p>
            <a:pPr marL="342900" indent="-342900">
              <a:buFontTx/>
              <a:buChar char="-"/>
            </a:pPr>
            <a:r>
              <a:rPr lang="fr-FR" sz="2400" dirty="0"/>
              <a:t>L’école idéale se veut un contre-modèle et a besoin d’un leader dont le pouvoir finit toujours par apparaître comme tyrannique. Elle est gangrénée par les conflits. </a:t>
            </a:r>
          </a:p>
        </p:txBody>
      </p:sp>
      <p:pic>
        <p:nvPicPr>
          <p:cNvPr id="14" name="Image 13">
            <a:extLst>
              <a:ext uri="{FF2B5EF4-FFF2-40B4-BE49-F238E27FC236}">
                <a16:creationId xmlns:a16="http://schemas.microsoft.com/office/drawing/2014/main" id="{334E6299-AF2B-4F20-F404-644E1EEF99FC}"/>
              </a:ext>
            </a:extLst>
          </p:cNvPr>
          <p:cNvPicPr>
            <a:picLocks noChangeAspect="1"/>
          </p:cNvPicPr>
          <p:nvPr/>
        </p:nvPicPr>
        <p:blipFill>
          <a:blip r:embed="rId3"/>
          <a:stretch>
            <a:fillRect/>
          </a:stretch>
        </p:blipFill>
        <p:spPr>
          <a:xfrm>
            <a:off x="442823" y="3863042"/>
            <a:ext cx="4094670" cy="2727816"/>
          </a:xfrm>
          <a:prstGeom prst="rect">
            <a:avLst/>
          </a:prstGeom>
        </p:spPr>
      </p:pic>
    </p:spTree>
    <p:extLst>
      <p:ext uri="{BB962C8B-B14F-4D97-AF65-F5344CB8AC3E}">
        <p14:creationId xmlns:p14="http://schemas.microsoft.com/office/powerpoint/2010/main" val="15028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A5FF0-BA2A-7D02-FC20-C7B79A41BE3C}"/>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A84C50CC-2693-4646-55B0-91D708CD5014}"/>
              </a:ext>
            </a:extLst>
          </p:cNvPr>
          <p:cNvSpPr txBox="1"/>
          <p:nvPr/>
        </p:nvSpPr>
        <p:spPr>
          <a:xfrm>
            <a:off x="442823" y="543573"/>
            <a:ext cx="4094670" cy="304698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fr-FR" sz="4800" dirty="0"/>
              <a:t>1. La malédiction de l’école idéale</a:t>
            </a:r>
          </a:p>
        </p:txBody>
      </p:sp>
      <p:sp>
        <p:nvSpPr>
          <p:cNvPr id="10" name="ZoneTexte 9">
            <a:extLst>
              <a:ext uri="{FF2B5EF4-FFF2-40B4-BE49-F238E27FC236}">
                <a16:creationId xmlns:a16="http://schemas.microsoft.com/office/drawing/2014/main" id="{2C753ABD-61F5-3A9E-71F4-177B8F576AB5}"/>
              </a:ext>
            </a:extLst>
          </p:cNvPr>
          <p:cNvSpPr txBox="1"/>
          <p:nvPr/>
        </p:nvSpPr>
        <p:spPr>
          <a:xfrm>
            <a:off x="6096000" y="5701553"/>
            <a:ext cx="4513729" cy="528761"/>
          </a:xfrm>
          <a:prstGeom prst="rect">
            <a:avLst/>
          </a:prstGeom>
          <a:noFill/>
        </p:spPr>
        <p:txBody>
          <a:bodyPr wrap="square" rtlCol="0">
            <a:spAutoFit/>
          </a:bodyPr>
          <a:lstStyle/>
          <a:p>
            <a:endParaRPr lang="fr-FR" dirty="0"/>
          </a:p>
        </p:txBody>
      </p:sp>
      <p:pic>
        <p:nvPicPr>
          <p:cNvPr id="12" name="object 7">
            <a:extLst>
              <a:ext uri="{FF2B5EF4-FFF2-40B4-BE49-F238E27FC236}">
                <a16:creationId xmlns:a16="http://schemas.microsoft.com/office/drawing/2014/main" id="{5A750E7D-E0A7-15FF-989B-2A2416BF3822}"/>
              </a:ext>
            </a:extLst>
          </p:cNvPr>
          <p:cNvPicPr/>
          <p:nvPr/>
        </p:nvPicPr>
        <p:blipFill>
          <a:blip r:embed="rId2" cstate="print"/>
          <a:stretch>
            <a:fillRect/>
          </a:stretch>
        </p:blipFill>
        <p:spPr>
          <a:xfrm>
            <a:off x="5183632" y="6918959"/>
            <a:ext cx="313943" cy="377952"/>
          </a:xfrm>
          <a:prstGeom prst="rect">
            <a:avLst/>
          </a:prstGeom>
        </p:spPr>
      </p:pic>
      <p:sp>
        <p:nvSpPr>
          <p:cNvPr id="3" name="ZoneTexte 2">
            <a:extLst>
              <a:ext uri="{FF2B5EF4-FFF2-40B4-BE49-F238E27FC236}">
                <a16:creationId xmlns:a16="http://schemas.microsoft.com/office/drawing/2014/main" id="{CF272FF4-7C12-4395-2978-9FC398117AE7}"/>
              </a:ext>
            </a:extLst>
          </p:cNvPr>
          <p:cNvSpPr txBox="1"/>
          <p:nvPr/>
        </p:nvSpPr>
        <p:spPr>
          <a:xfrm>
            <a:off x="5183632" y="339151"/>
            <a:ext cx="6392833" cy="3046988"/>
          </a:xfrm>
          <a:prstGeom prst="rect">
            <a:avLst/>
          </a:prstGeom>
          <a:noFill/>
        </p:spPr>
        <p:txBody>
          <a:bodyPr wrap="square" rtlCol="0">
            <a:spAutoFit/>
          </a:bodyPr>
          <a:lstStyle/>
          <a:p>
            <a:r>
              <a:rPr lang="fr-FR" sz="3200" dirty="0"/>
              <a:t>Dès que la transmission s’inscrit dans une machinerie sociale », elle transforme ce qui devait rester la rencontre de deux désirs en assignation à apprendre à heure fixe.</a:t>
            </a:r>
          </a:p>
        </p:txBody>
      </p:sp>
      <p:sp>
        <p:nvSpPr>
          <p:cNvPr id="4" name="ZoneTexte 3">
            <a:extLst>
              <a:ext uri="{FF2B5EF4-FFF2-40B4-BE49-F238E27FC236}">
                <a16:creationId xmlns:a16="http://schemas.microsoft.com/office/drawing/2014/main" id="{BEB7F5DD-DAD9-CECA-4263-31B02C0775FC}"/>
              </a:ext>
            </a:extLst>
          </p:cNvPr>
          <p:cNvSpPr txBox="1"/>
          <p:nvPr/>
        </p:nvSpPr>
        <p:spPr>
          <a:xfrm>
            <a:off x="5183632" y="3471861"/>
            <a:ext cx="7008368" cy="3570208"/>
          </a:xfrm>
          <a:prstGeom prst="rect">
            <a:avLst/>
          </a:prstGeom>
          <a:noFill/>
        </p:spPr>
        <p:txBody>
          <a:bodyPr wrap="square" rtlCol="0">
            <a:spAutoFit/>
          </a:bodyPr>
          <a:lstStyle/>
          <a:p>
            <a:r>
              <a:rPr lang="fr-FR" sz="2000" i="1" dirty="0"/>
              <a:t>« Tournons par ici et descendons l’</a:t>
            </a:r>
            <a:r>
              <a:rPr lang="fr-FR" sz="2000" i="1" dirty="0" err="1"/>
              <a:t>Illissos</a:t>
            </a:r>
            <a:r>
              <a:rPr lang="fr-FR" sz="2000" i="1" dirty="0"/>
              <a:t> : nous nous assoirons tranquillement à l’endroit qui nous plaira. </a:t>
            </a:r>
            <a:r>
              <a:rPr lang="fr-FR" sz="2000" dirty="0"/>
              <a:t>[…] </a:t>
            </a:r>
            <a:r>
              <a:rPr lang="fr-FR" sz="2000" i="1" dirty="0"/>
              <a:t>Je crois que je ferai bien de me coucher sur l’herbe ; pour toi, prends la position qui te paraît la plus commode pour faire la lecture. »</a:t>
            </a:r>
            <a:r>
              <a:rPr lang="fr-FR" sz="2000" dirty="0"/>
              <a:t> </a:t>
            </a:r>
          </a:p>
          <a:p>
            <a:r>
              <a:rPr lang="fr-FR" sz="2000" i="1" dirty="0"/>
              <a:t>« - Il est temps de mettre un terme à la leçon et de regagner la ville. </a:t>
            </a:r>
          </a:p>
          <a:p>
            <a:pPr marL="342900" indent="-342900">
              <a:buFontTx/>
              <a:buChar char="-"/>
            </a:pPr>
            <a:r>
              <a:rPr lang="fr-FR" sz="2400" i="1" dirty="0"/>
              <a:t>Pas encore, Socrate… Restons plutôt à causer de ce que nous venons de dire… »</a:t>
            </a:r>
          </a:p>
          <a:p>
            <a:pPr algn="r"/>
            <a:r>
              <a:rPr lang="fr-FR" sz="2000" dirty="0"/>
              <a:t>Platon,</a:t>
            </a:r>
            <a:r>
              <a:rPr lang="fr-FR" sz="2000" i="1" dirty="0"/>
              <a:t> Phèdre</a:t>
            </a:r>
            <a:endParaRPr lang="fr-FR" sz="2000" dirty="0"/>
          </a:p>
          <a:p>
            <a:endParaRPr lang="fr-FR" dirty="0"/>
          </a:p>
        </p:txBody>
      </p:sp>
      <p:pic>
        <p:nvPicPr>
          <p:cNvPr id="7" name="Image 6">
            <a:extLst>
              <a:ext uri="{FF2B5EF4-FFF2-40B4-BE49-F238E27FC236}">
                <a16:creationId xmlns:a16="http://schemas.microsoft.com/office/drawing/2014/main" id="{EEBE0AB8-8FD3-E604-5E82-9BC2B5B54819}"/>
              </a:ext>
            </a:extLst>
          </p:cNvPr>
          <p:cNvPicPr>
            <a:picLocks noChangeAspect="1"/>
          </p:cNvPicPr>
          <p:nvPr/>
        </p:nvPicPr>
        <p:blipFill>
          <a:blip r:embed="rId3"/>
          <a:stretch>
            <a:fillRect/>
          </a:stretch>
        </p:blipFill>
        <p:spPr>
          <a:xfrm>
            <a:off x="876300" y="3815645"/>
            <a:ext cx="1839686" cy="2759529"/>
          </a:xfrm>
          <a:prstGeom prst="rect">
            <a:avLst/>
          </a:prstGeom>
        </p:spPr>
      </p:pic>
      <p:sp>
        <p:nvSpPr>
          <p:cNvPr id="11" name="ZoneTexte 10">
            <a:extLst>
              <a:ext uri="{FF2B5EF4-FFF2-40B4-BE49-F238E27FC236}">
                <a16:creationId xmlns:a16="http://schemas.microsoft.com/office/drawing/2014/main" id="{3B365493-C7B2-A42D-5269-4DAF475D7E00}"/>
              </a:ext>
            </a:extLst>
          </p:cNvPr>
          <p:cNvSpPr txBox="1"/>
          <p:nvPr/>
        </p:nvSpPr>
        <p:spPr>
          <a:xfrm>
            <a:off x="3135086" y="4572000"/>
            <a:ext cx="1028700" cy="92333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dirty="0"/>
              <a:t>Image générée par l’IA</a:t>
            </a:r>
          </a:p>
        </p:txBody>
      </p:sp>
    </p:spTree>
    <p:extLst>
      <p:ext uri="{BB962C8B-B14F-4D97-AF65-F5344CB8AC3E}">
        <p14:creationId xmlns:p14="http://schemas.microsoft.com/office/powerpoint/2010/main" val="1773110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BC998-05E6-D0D6-85E4-61D50AB752E5}"/>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D50EE004-64F9-F6ED-7ABA-6E4B8FA0A842}"/>
              </a:ext>
            </a:extLst>
          </p:cNvPr>
          <p:cNvSpPr txBox="1"/>
          <p:nvPr/>
        </p:nvSpPr>
        <p:spPr>
          <a:xfrm>
            <a:off x="442823" y="543573"/>
            <a:ext cx="4094670" cy="2308324"/>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fr-FR" sz="4800" dirty="0"/>
              <a:t>2. Le besoin d’un idéal d’école</a:t>
            </a:r>
          </a:p>
        </p:txBody>
      </p:sp>
      <p:sp>
        <p:nvSpPr>
          <p:cNvPr id="10" name="ZoneTexte 9">
            <a:extLst>
              <a:ext uri="{FF2B5EF4-FFF2-40B4-BE49-F238E27FC236}">
                <a16:creationId xmlns:a16="http://schemas.microsoft.com/office/drawing/2014/main" id="{20F41A2A-EA25-C605-CE91-D5B387FFFAD9}"/>
              </a:ext>
            </a:extLst>
          </p:cNvPr>
          <p:cNvSpPr txBox="1"/>
          <p:nvPr/>
        </p:nvSpPr>
        <p:spPr>
          <a:xfrm>
            <a:off x="6096000" y="5701553"/>
            <a:ext cx="4513729" cy="528761"/>
          </a:xfrm>
          <a:prstGeom prst="rect">
            <a:avLst/>
          </a:prstGeom>
          <a:noFill/>
        </p:spPr>
        <p:txBody>
          <a:bodyPr wrap="square" rtlCol="0">
            <a:spAutoFit/>
          </a:bodyPr>
          <a:lstStyle/>
          <a:p>
            <a:endParaRPr lang="fr-FR" dirty="0"/>
          </a:p>
        </p:txBody>
      </p:sp>
      <p:pic>
        <p:nvPicPr>
          <p:cNvPr id="12" name="object 7">
            <a:extLst>
              <a:ext uri="{FF2B5EF4-FFF2-40B4-BE49-F238E27FC236}">
                <a16:creationId xmlns:a16="http://schemas.microsoft.com/office/drawing/2014/main" id="{692D616B-7B14-56AC-81FD-EC95342FD74A}"/>
              </a:ext>
            </a:extLst>
          </p:cNvPr>
          <p:cNvPicPr/>
          <p:nvPr/>
        </p:nvPicPr>
        <p:blipFill>
          <a:blip r:embed="rId2" cstate="print"/>
          <a:stretch>
            <a:fillRect/>
          </a:stretch>
        </p:blipFill>
        <p:spPr>
          <a:xfrm>
            <a:off x="5183632" y="6918959"/>
            <a:ext cx="313943" cy="377952"/>
          </a:xfrm>
          <a:prstGeom prst="rect">
            <a:avLst/>
          </a:prstGeom>
        </p:spPr>
      </p:pic>
      <p:sp>
        <p:nvSpPr>
          <p:cNvPr id="13" name="object 8">
            <a:extLst>
              <a:ext uri="{FF2B5EF4-FFF2-40B4-BE49-F238E27FC236}">
                <a16:creationId xmlns:a16="http://schemas.microsoft.com/office/drawing/2014/main" id="{E40A035F-BA44-0520-B0EA-2461D7EC9D6A}"/>
              </a:ext>
            </a:extLst>
          </p:cNvPr>
          <p:cNvSpPr txBox="1"/>
          <p:nvPr/>
        </p:nvSpPr>
        <p:spPr>
          <a:xfrm>
            <a:off x="5286541" y="6948351"/>
            <a:ext cx="109855" cy="224154"/>
          </a:xfrm>
          <a:prstGeom prst="rect">
            <a:avLst/>
          </a:prstGeom>
        </p:spPr>
        <p:txBody>
          <a:bodyPr vert="horz" wrap="square" lIns="0" tIns="12700" rIns="0" bIns="0" rtlCol="0">
            <a:spAutoFit/>
          </a:bodyPr>
          <a:lstStyle/>
          <a:p>
            <a:pPr marL="12700">
              <a:lnSpc>
                <a:spcPct val="100000"/>
              </a:lnSpc>
              <a:spcBef>
                <a:spcPts val="100"/>
              </a:spcBef>
            </a:pPr>
            <a:r>
              <a:rPr sz="1300" spc="-50" dirty="0">
                <a:solidFill>
                  <a:srgbClr val="FFFFFF"/>
                </a:solidFill>
                <a:latin typeface="Calisto MT"/>
                <a:cs typeface="Calisto MT"/>
              </a:rPr>
              <a:t>4</a:t>
            </a:r>
            <a:endParaRPr sz="1300">
              <a:latin typeface="Calisto MT"/>
              <a:cs typeface="Calisto MT"/>
            </a:endParaRPr>
          </a:p>
        </p:txBody>
      </p:sp>
      <p:sp>
        <p:nvSpPr>
          <p:cNvPr id="9" name="ZoneTexte 8">
            <a:extLst>
              <a:ext uri="{FF2B5EF4-FFF2-40B4-BE49-F238E27FC236}">
                <a16:creationId xmlns:a16="http://schemas.microsoft.com/office/drawing/2014/main" id="{F13BB5AB-E260-5CA2-940A-BCA7826CB5A8}"/>
              </a:ext>
            </a:extLst>
          </p:cNvPr>
          <p:cNvSpPr txBox="1"/>
          <p:nvPr/>
        </p:nvSpPr>
        <p:spPr>
          <a:xfrm>
            <a:off x="5070091" y="583430"/>
            <a:ext cx="6565545" cy="2677656"/>
          </a:xfrm>
          <a:prstGeom prst="rect">
            <a:avLst/>
          </a:prstGeom>
          <a:noFill/>
        </p:spPr>
        <p:txBody>
          <a:bodyPr wrap="square" rtlCol="0">
            <a:spAutoFit/>
          </a:bodyPr>
          <a:lstStyle/>
          <a:p>
            <a:r>
              <a:rPr lang="fr-FR" sz="3600" dirty="0"/>
              <a:t>Face à la fatalité des destinées et toutes les injustices, face à la violence du monde et à toutes les formes de barbarie…</a:t>
            </a:r>
          </a:p>
          <a:p>
            <a:pPr marL="342900" indent="-342900">
              <a:buFontTx/>
              <a:buChar char="-"/>
            </a:pPr>
            <a:endParaRPr lang="fr-FR" sz="2400" dirty="0"/>
          </a:p>
        </p:txBody>
      </p:sp>
      <p:sp>
        <p:nvSpPr>
          <p:cNvPr id="4" name="ZoneTexte 3">
            <a:extLst>
              <a:ext uri="{FF2B5EF4-FFF2-40B4-BE49-F238E27FC236}">
                <a16:creationId xmlns:a16="http://schemas.microsoft.com/office/drawing/2014/main" id="{DCBF3A14-BA19-2C0D-B2E9-6E9F2AD08863}"/>
              </a:ext>
            </a:extLst>
          </p:cNvPr>
          <p:cNvSpPr txBox="1"/>
          <p:nvPr/>
        </p:nvSpPr>
        <p:spPr>
          <a:xfrm>
            <a:off x="5183632" y="3290478"/>
            <a:ext cx="6098720" cy="3046988"/>
          </a:xfrm>
          <a:prstGeom prst="rect">
            <a:avLst/>
          </a:prstGeom>
          <a:noFill/>
        </p:spPr>
        <p:txBody>
          <a:bodyPr wrap="square">
            <a:spAutoFit/>
          </a:bodyPr>
          <a:lstStyle/>
          <a:p>
            <a:r>
              <a:rPr lang="fr-FR" sz="2400" dirty="0"/>
              <a:t>La leçon des Lumières : </a:t>
            </a:r>
          </a:p>
          <a:p>
            <a:endParaRPr lang="fr-FR" sz="2400" dirty="0"/>
          </a:p>
          <a:p>
            <a:pPr marL="285750" indent="-285750">
              <a:buFontTx/>
              <a:buChar char="-"/>
            </a:pPr>
            <a:r>
              <a:rPr lang="fr-FR" sz="2400" dirty="0"/>
              <a:t>Tous les êtres humains sont éducables et peuvent faire preuve de raison.</a:t>
            </a:r>
          </a:p>
          <a:p>
            <a:pPr marL="285750" indent="-285750">
              <a:buFontTx/>
              <a:buChar char="-"/>
            </a:pPr>
            <a:endParaRPr lang="fr-FR" sz="2400" dirty="0"/>
          </a:p>
          <a:p>
            <a:pPr marL="285750" indent="-285750">
              <a:buFontTx/>
              <a:buChar char="-"/>
            </a:pPr>
            <a:r>
              <a:rPr lang="fr-FR" sz="2400" dirty="0"/>
              <a:t>On n’éduque pas les êtres humains comme on fabrique des objets : on accompagne l’émergence de leur liberté.</a:t>
            </a:r>
          </a:p>
        </p:txBody>
      </p:sp>
      <p:pic>
        <p:nvPicPr>
          <p:cNvPr id="7" name="Image 6">
            <a:extLst>
              <a:ext uri="{FF2B5EF4-FFF2-40B4-BE49-F238E27FC236}">
                <a16:creationId xmlns:a16="http://schemas.microsoft.com/office/drawing/2014/main" id="{CE413188-EF2B-F41C-C689-85A7197FF365}"/>
              </a:ext>
            </a:extLst>
          </p:cNvPr>
          <p:cNvPicPr>
            <a:picLocks noChangeAspect="1"/>
          </p:cNvPicPr>
          <p:nvPr/>
        </p:nvPicPr>
        <p:blipFill>
          <a:blip r:embed="rId3"/>
          <a:stretch>
            <a:fillRect/>
          </a:stretch>
        </p:blipFill>
        <p:spPr>
          <a:xfrm>
            <a:off x="442823" y="3429000"/>
            <a:ext cx="1929974" cy="3322487"/>
          </a:xfrm>
          <a:prstGeom prst="rect">
            <a:avLst/>
          </a:prstGeom>
        </p:spPr>
      </p:pic>
      <p:pic>
        <p:nvPicPr>
          <p:cNvPr id="15" name="Image 14">
            <a:extLst>
              <a:ext uri="{FF2B5EF4-FFF2-40B4-BE49-F238E27FC236}">
                <a16:creationId xmlns:a16="http://schemas.microsoft.com/office/drawing/2014/main" id="{44F31BCC-9C4D-F919-066B-A8B00CB4C573}"/>
              </a:ext>
            </a:extLst>
          </p:cNvPr>
          <p:cNvPicPr>
            <a:picLocks noChangeAspect="1"/>
          </p:cNvPicPr>
          <p:nvPr/>
        </p:nvPicPr>
        <p:blipFill>
          <a:blip r:embed="rId4"/>
          <a:stretch>
            <a:fillRect/>
          </a:stretch>
        </p:blipFill>
        <p:spPr>
          <a:xfrm>
            <a:off x="2440937" y="3429000"/>
            <a:ext cx="2056384" cy="3097591"/>
          </a:xfrm>
          <a:prstGeom prst="rect">
            <a:avLst/>
          </a:prstGeom>
        </p:spPr>
      </p:pic>
    </p:spTree>
    <p:extLst>
      <p:ext uri="{BB962C8B-B14F-4D97-AF65-F5344CB8AC3E}">
        <p14:creationId xmlns:p14="http://schemas.microsoft.com/office/powerpoint/2010/main" val="134394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EB310-7650-84A4-102D-0B59875820DC}"/>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EA151FEC-09B2-1CA4-BCFA-8A51304A714C}"/>
              </a:ext>
            </a:extLst>
          </p:cNvPr>
          <p:cNvSpPr txBox="1"/>
          <p:nvPr/>
        </p:nvSpPr>
        <p:spPr>
          <a:xfrm>
            <a:off x="573451" y="168016"/>
            <a:ext cx="4094670" cy="378565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fr-FR" sz="4800" dirty="0"/>
              <a:t>3. La pédagogie : une ligne de passage entre les utopies</a:t>
            </a:r>
          </a:p>
        </p:txBody>
      </p:sp>
      <p:sp>
        <p:nvSpPr>
          <p:cNvPr id="10" name="ZoneTexte 9">
            <a:extLst>
              <a:ext uri="{FF2B5EF4-FFF2-40B4-BE49-F238E27FC236}">
                <a16:creationId xmlns:a16="http://schemas.microsoft.com/office/drawing/2014/main" id="{A264A5C8-F880-1F93-4BC6-D62B5395CF6A}"/>
              </a:ext>
            </a:extLst>
          </p:cNvPr>
          <p:cNvSpPr txBox="1"/>
          <p:nvPr/>
        </p:nvSpPr>
        <p:spPr>
          <a:xfrm>
            <a:off x="6096000" y="5701553"/>
            <a:ext cx="4513729" cy="528761"/>
          </a:xfrm>
          <a:prstGeom prst="rect">
            <a:avLst/>
          </a:prstGeom>
          <a:noFill/>
        </p:spPr>
        <p:txBody>
          <a:bodyPr wrap="square" rtlCol="0">
            <a:spAutoFit/>
          </a:bodyPr>
          <a:lstStyle/>
          <a:p>
            <a:endParaRPr lang="fr-FR" dirty="0"/>
          </a:p>
        </p:txBody>
      </p:sp>
      <p:pic>
        <p:nvPicPr>
          <p:cNvPr id="12" name="object 7">
            <a:extLst>
              <a:ext uri="{FF2B5EF4-FFF2-40B4-BE49-F238E27FC236}">
                <a16:creationId xmlns:a16="http://schemas.microsoft.com/office/drawing/2014/main" id="{62CA75F1-7074-2D08-269E-79C5010A9455}"/>
              </a:ext>
            </a:extLst>
          </p:cNvPr>
          <p:cNvPicPr/>
          <p:nvPr/>
        </p:nvPicPr>
        <p:blipFill>
          <a:blip r:embed="rId2" cstate="print"/>
          <a:stretch>
            <a:fillRect/>
          </a:stretch>
        </p:blipFill>
        <p:spPr>
          <a:xfrm>
            <a:off x="5183632" y="6918959"/>
            <a:ext cx="313943" cy="377952"/>
          </a:xfrm>
          <a:prstGeom prst="rect">
            <a:avLst/>
          </a:prstGeom>
        </p:spPr>
      </p:pic>
      <p:sp>
        <p:nvSpPr>
          <p:cNvPr id="3" name="ZoneTexte 2">
            <a:extLst>
              <a:ext uri="{FF2B5EF4-FFF2-40B4-BE49-F238E27FC236}">
                <a16:creationId xmlns:a16="http://schemas.microsoft.com/office/drawing/2014/main" id="{FF5F5963-EF49-2E3C-1449-30017E324029}"/>
              </a:ext>
            </a:extLst>
          </p:cNvPr>
          <p:cNvSpPr txBox="1"/>
          <p:nvPr/>
        </p:nvSpPr>
        <p:spPr>
          <a:xfrm>
            <a:off x="5183632" y="195943"/>
            <a:ext cx="6098720" cy="3568734"/>
          </a:xfrm>
          <a:prstGeom prst="rect">
            <a:avLst/>
          </a:prstGeom>
          <a:noFill/>
        </p:spPr>
        <p:txBody>
          <a:bodyPr wrap="square">
            <a:spAutoFit/>
          </a:bodyPr>
          <a:lstStyle/>
          <a:p>
            <a:pPr marL="12700" marR="5080" algn="ctr">
              <a:lnSpc>
                <a:spcPct val="100699"/>
              </a:lnSpc>
              <a:spcBef>
                <a:spcPts val="65"/>
              </a:spcBef>
            </a:pPr>
            <a:r>
              <a:rPr lang="fr-FR" sz="3200" dirty="0">
                <a:solidFill>
                  <a:srgbClr val="FFFFFF"/>
                </a:solidFill>
                <a:latin typeface="Arial"/>
                <a:cs typeface="Arial"/>
              </a:rPr>
              <a:t>«</a:t>
            </a:r>
            <a:r>
              <a:rPr lang="fr-FR" sz="3200" spc="-25" dirty="0">
                <a:solidFill>
                  <a:srgbClr val="FFFFFF"/>
                </a:solidFill>
                <a:latin typeface="Arial"/>
                <a:cs typeface="Arial"/>
              </a:rPr>
              <a:t> </a:t>
            </a:r>
            <a:r>
              <a:rPr lang="fr-FR" sz="3200" dirty="0">
                <a:solidFill>
                  <a:srgbClr val="FFFFFF"/>
                </a:solidFill>
                <a:latin typeface="Arial"/>
                <a:cs typeface="Arial"/>
              </a:rPr>
              <a:t>Jeune</a:t>
            </a:r>
            <a:r>
              <a:rPr lang="fr-FR" sz="3200" spc="-15" dirty="0">
                <a:solidFill>
                  <a:srgbClr val="FFFFFF"/>
                </a:solidFill>
                <a:latin typeface="Arial"/>
                <a:cs typeface="Arial"/>
              </a:rPr>
              <a:t> </a:t>
            </a:r>
            <a:r>
              <a:rPr lang="fr-FR" sz="3200" spc="-10" dirty="0">
                <a:solidFill>
                  <a:srgbClr val="FFFFFF"/>
                </a:solidFill>
                <a:latin typeface="Arial"/>
                <a:cs typeface="Arial"/>
              </a:rPr>
              <a:t>instituteur, </a:t>
            </a:r>
            <a:r>
              <a:rPr lang="fr-FR" sz="3200" dirty="0">
                <a:solidFill>
                  <a:srgbClr val="FFFFFF"/>
                </a:solidFill>
                <a:latin typeface="Arial"/>
                <a:cs typeface="Arial"/>
              </a:rPr>
              <a:t>je</a:t>
            </a:r>
            <a:r>
              <a:rPr lang="fr-FR" sz="3200" spc="-5" dirty="0">
                <a:solidFill>
                  <a:srgbClr val="FFFFFF"/>
                </a:solidFill>
                <a:latin typeface="Arial"/>
                <a:cs typeface="Arial"/>
              </a:rPr>
              <a:t> </a:t>
            </a:r>
            <a:r>
              <a:rPr lang="fr-FR" sz="3200" dirty="0">
                <a:solidFill>
                  <a:srgbClr val="FFFFFF"/>
                </a:solidFill>
                <a:latin typeface="Arial"/>
                <a:cs typeface="Arial"/>
              </a:rPr>
              <a:t>vous</a:t>
            </a:r>
            <a:r>
              <a:rPr lang="fr-FR" sz="3200" spc="-5" dirty="0">
                <a:solidFill>
                  <a:srgbClr val="FFFFFF"/>
                </a:solidFill>
                <a:latin typeface="Arial"/>
                <a:cs typeface="Arial"/>
              </a:rPr>
              <a:t> </a:t>
            </a:r>
            <a:r>
              <a:rPr lang="fr-FR" sz="3200" dirty="0">
                <a:solidFill>
                  <a:srgbClr val="FFFFFF"/>
                </a:solidFill>
                <a:latin typeface="Arial"/>
                <a:cs typeface="Arial"/>
              </a:rPr>
              <a:t>prêche</a:t>
            </a:r>
            <a:r>
              <a:rPr lang="fr-FR" sz="3200" spc="-5" dirty="0">
                <a:solidFill>
                  <a:srgbClr val="FFFFFF"/>
                </a:solidFill>
                <a:latin typeface="Arial"/>
                <a:cs typeface="Arial"/>
              </a:rPr>
              <a:t> </a:t>
            </a:r>
            <a:r>
              <a:rPr lang="fr-FR" sz="3200" spc="-25" dirty="0">
                <a:solidFill>
                  <a:srgbClr val="FFFFFF"/>
                </a:solidFill>
                <a:latin typeface="Arial"/>
                <a:cs typeface="Arial"/>
              </a:rPr>
              <a:t>un </a:t>
            </a:r>
            <a:r>
              <a:rPr lang="fr-FR" sz="3200" dirty="0">
                <a:solidFill>
                  <a:srgbClr val="FFFFFF"/>
                </a:solidFill>
                <a:latin typeface="Arial"/>
                <a:cs typeface="Arial"/>
              </a:rPr>
              <a:t>art</a:t>
            </a:r>
            <a:r>
              <a:rPr lang="fr-FR" sz="3200" spc="-10" dirty="0">
                <a:solidFill>
                  <a:srgbClr val="FFFFFF"/>
                </a:solidFill>
                <a:latin typeface="Arial"/>
                <a:cs typeface="Arial"/>
              </a:rPr>
              <a:t> </a:t>
            </a:r>
            <a:r>
              <a:rPr lang="fr-FR" sz="3200" dirty="0">
                <a:solidFill>
                  <a:srgbClr val="FFFFFF"/>
                </a:solidFill>
                <a:latin typeface="Arial"/>
                <a:cs typeface="Arial"/>
              </a:rPr>
              <a:t>difficile,</a:t>
            </a:r>
            <a:r>
              <a:rPr lang="fr-FR" sz="3200" spc="-10" dirty="0">
                <a:solidFill>
                  <a:srgbClr val="FFFFFF"/>
                </a:solidFill>
                <a:latin typeface="Arial"/>
                <a:cs typeface="Arial"/>
              </a:rPr>
              <a:t> </a:t>
            </a:r>
            <a:r>
              <a:rPr lang="fr-FR" sz="3200" dirty="0">
                <a:solidFill>
                  <a:srgbClr val="FFFFFF"/>
                </a:solidFill>
                <a:latin typeface="Arial"/>
                <a:cs typeface="Arial"/>
              </a:rPr>
              <a:t>c’est</a:t>
            </a:r>
            <a:r>
              <a:rPr lang="fr-FR" sz="3200" spc="-10" dirty="0">
                <a:solidFill>
                  <a:srgbClr val="FFFFFF"/>
                </a:solidFill>
                <a:latin typeface="Arial"/>
                <a:cs typeface="Arial"/>
              </a:rPr>
              <a:t> </a:t>
            </a:r>
            <a:r>
              <a:rPr lang="fr-FR" sz="3200" spc="-25" dirty="0">
                <a:solidFill>
                  <a:srgbClr val="FFFFFF"/>
                </a:solidFill>
                <a:latin typeface="Arial"/>
                <a:cs typeface="Arial"/>
              </a:rPr>
              <a:t>de </a:t>
            </a:r>
            <a:r>
              <a:rPr lang="fr-FR" sz="3200" dirty="0">
                <a:solidFill>
                  <a:srgbClr val="FFFFFF"/>
                </a:solidFill>
                <a:latin typeface="Arial"/>
                <a:cs typeface="Arial"/>
              </a:rPr>
              <a:t>tout faire</a:t>
            </a:r>
            <a:r>
              <a:rPr lang="fr-FR" sz="3200" spc="15" dirty="0">
                <a:solidFill>
                  <a:srgbClr val="FFFFFF"/>
                </a:solidFill>
                <a:latin typeface="Arial"/>
                <a:cs typeface="Arial"/>
              </a:rPr>
              <a:t> </a:t>
            </a:r>
            <a:r>
              <a:rPr lang="fr-FR" sz="3200" dirty="0">
                <a:solidFill>
                  <a:srgbClr val="FFFFFF"/>
                </a:solidFill>
                <a:latin typeface="Arial"/>
                <a:cs typeface="Arial"/>
              </a:rPr>
              <a:t>en</a:t>
            </a:r>
            <a:r>
              <a:rPr lang="fr-FR" sz="3200" spc="15" dirty="0">
                <a:solidFill>
                  <a:srgbClr val="FFFFFF"/>
                </a:solidFill>
                <a:latin typeface="Arial"/>
                <a:cs typeface="Arial"/>
              </a:rPr>
              <a:t> </a:t>
            </a:r>
            <a:r>
              <a:rPr lang="fr-FR" sz="3200" spc="-25" dirty="0">
                <a:solidFill>
                  <a:srgbClr val="FFFFFF"/>
                </a:solidFill>
                <a:latin typeface="Arial"/>
                <a:cs typeface="Arial"/>
              </a:rPr>
              <a:t>ne </a:t>
            </a:r>
            <a:r>
              <a:rPr lang="fr-FR" sz="3200" dirty="0">
                <a:solidFill>
                  <a:srgbClr val="FFFFFF"/>
                </a:solidFill>
                <a:latin typeface="Arial"/>
                <a:cs typeface="Arial"/>
              </a:rPr>
              <a:t>faisant rien</a:t>
            </a:r>
            <a:r>
              <a:rPr lang="fr-FR" sz="3200" spc="5" dirty="0">
                <a:solidFill>
                  <a:srgbClr val="FFFFFF"/>
                </a:solidFill>
                <a:latin typeface="Arial"/>
                <a:cs typeface="Arial"/>
              </a:rPr>
              <a:t>. » </a:t>
            </a:r>
            <a:r>
              <a:rPr lang="fr-FR" sz="3200" spc="-60" dirty="0">
                <a:solidFill>
                  <a:srgbClr val="FFFFFF"/>
                </a:solidFill>
                <a:latin typeface="Arial"/>
                <a:cs typeface="Arial"/>
              </a:rPr>
              <a:t>Jean-Jacques Rousseau </a:t>
            </a:r>
          </a:p>
          <a:p>
            <a:pPr marL="12700" marR="5080">
              <a:lnSpc>
                <a:spcPct val="100699"/>
              </a:lnSpc>
              <a:spcBef>
                <a:spcPts val="65"/>
              </a:spcBef>
            </a:pPr>
            <a:endParaRPr lang="fr-FR" sz="3200" spc="-60" dirty="0">
              <a:solidFill>
                <a:srgbClr val="FFFFFF"/>
              </a:solidFill>
              <a:latin typeface="Arial"/>
              <a:cs typeface="Arial"/>
            </a:endParaRPr>
          </a:p>
          <a:p>
            <a:pPr marL="12700" marR="5080" algn="ctr">
              <a:lnSpc>
                <a:spcPct val="100699"/>
              </a:lnSpc>
              <a:spcBef>
                <a:spcPts val="65"/>
              </a:spcBef>
            </a:pPr>
            <a:r>
              <a:rPr lang="fr-FR" sz="3200" spc="-60" dirty="0">
                <a:solidFill>
                  <a:srgbClr val="FFFFFF"/>
                </a:solidFill>
                <a:latin typeface="Arial"/>
                <a:cs typeface="Arial"/>
              </a:rPr>
              <a:t>Tout faire pour que l’autre se fasse. </a:t>
            </a:r>
            <a:endParaRPr lang="fr-FR" sz="3200" dirty="0">
              <a:latin typeface="Arial"/>
              <a:cs typeface="Arial"/>
            </a:endParaRPr>
          </a:p>
        </p:txBody>
      </p:sp>
      <p:pic>
        <p:nvPicPr>
          <p:cNvPr id="5" name="object 13">
            <a:extLst>
              <a:ext uri="{FF2B5EF4-FFF2-40B4-BE49-F238E27FC236}">
                <a16:creationId xmlns:a16="http://schemas.microsoft.com/office/drawing/2014/main" id="{74125DF7-942A-3CD4-D628-E0C1EFF537E3}"/>
              </a:ext>
            </a:extLst>
          </p:cNvPr>
          <p:cNvPicPr/>
          <p:nvPr/>
        </p:nvPicPr>
        <p:blipFill>
          <a:blip r:embed="rId3" cstate="print"/>
          <a:stretch>
            <a:fillRect/>
          </a:stretch>
        </p:blipFill>
        <p:spPr>
          <a:xfrm>
            <a:off x="5286541" y="3702231"/>
            <a:ext cx="6098720" cy="3233057"/>
          </a:xfrm>
          <a:prstGeom prst="rect">
            <a:avLst/>
          </a:prstGeom>
        </p:spPr>
      </p:pic>
      <p:pic>
        <p:nvPicPr>
          <p:cNvPr id="7" name="Image 6">
            <a:extLst>
              <a:ext uri="{FF2B5EF4-FFF2-40B4-BE49-F238E27FC236}">
                <a16:creationId xmlns:a16="http://schemas.microsoft.com/office/drawing/2014/main" id="{7BAAD93E-4192-3313-BA1A-1A8CB32B9D99}"/>
              </a:ext>
            </a:extLst>
          </p:cNvPr>
          <p:cNvPicPr>
            <a:picLocks noChangeAspect="1"/>
          </p:cNvPicPr>
          <p:nvPr/>
        </p:nvPicPr>
        <p:blipFill>
          <a:blip r:embed="rId4"/>
          <a:stretch>
            <a:fillRect/>
          </a:stretch>
        </p:blipFill>
        <p:spPr>
          <a:xfrm flipH="1">
            <a:off x="1582271" y="4116078"/>
            <a:ext cx="2057789" cy="2548326"/>
          </a:xfrm>
          <a:prstGeom prst="rect">
            <a:avLst/>
          </a:prstGeom>
        </p:spPr>
      </p:pic>
    </p:spTree>
    <p:extLst>
      <p:ext uri="{BB962C8B-B14F-4D97-AF65-F5344CB8AC3E}">
        <p14:creationId xmlns:p14="http://schemas.microsoft.com/office/powerpoint/2010/main" val="199610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42947-71EC-BADE-EDDD-27B6AC163511}"/>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BADF14D4-E7A7-8199-1D92-23A2646788B4}"/>
              </a:ext>
            </a:extLst>
          </p:cNvPr>
          <p:cNvSpPr txBox="1"/>
          <p:nvPr/>
        </p:nvSpPr>
        <p:spPr>
          <a:xfrm>
            <a:off x="573451" y="168016"/>
            <a:ext cx="4094670" cy="378565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fr-FR" sz="4800" dirty="0"/>
              <a:t>3. La pédagogie : une ligne de passage entre les utopies</a:t>
            </a:r>
          </a:p>
        </p:txBody>
      </p:sp>
      <p:sp>
        <p:nvSpPr>
          <p:cNvPr id="10" name="ZoneTexte 9">
            <a:extLst>
              <a:ext uri="{FF2B5EF4-FFF2-40B4-BE49-F238E27FC236}">
                <a16:creationId xmlns:a16="http://schemas.microsoft.com/office/drawing/2014/main" id="{1A0FA7FC-1854-B57A-A335-5638B4173A9D}"/>
              </a:ext>
            </a:extLst>
          </p:cNvPr>
          <p:cNvSpPr txBox="1"/>
          <p:nvPr/>
        </p:nvSpPr>
        <p:spPr>
          <a:xfrm>
            <a:off x="6096000" y="5701553"/>
            <a:ext cx="4513729" cy="528761"/>
          </a:xfrm>
          <a:prstGeom prst="rect">
            <a:avLst/>
          </a:prstGeom>
          <a:noFill/>
        </p:spPr>
        <p:txBody>
          <a:bodyPr wrap="square" rtlCol="0">
            <a:spAutoFit/>
          </a:bodyPr>
          <a:lstStyle/>
          <a:p>
            <a:endParaRPr lang="fr-FR" dirty="0"/>
          </a:p>
        </p:txBody>
      </p:sp>
      <p:sp>
        <p:nvSpPr>
          <p:cNvPr id="3" name="ZoneTexte 2">
            <a:extLst>
              <a:ext uri="{FF2B5EF4-FFF2-40B4-BE49-F238E27FC236}">
                <a16:creationId xmlns:a16="http://schemas.microsoft.com/office/drawing/2014/main" id="{B59A3A65-5A37-1507-1CC5-DDF3E645A241}"/>
              </a:ext>
            </a:extLst>
          </p:cNvPr>
          <p:cNvSpPr txBox="1"/>
          <p:nvPr/>
        </p:nvSpPr>
        <p:spPr>
          <a:xfrm>
            <a:off x="5012872" y="260695"/>
            <a:ext cx="6923313" cy="2284087"/>
          </a:xfrm>
          <a:prstGeom prst="rect">
            <a:avLst/>
          </a:prstGeom>
          <a:noFill/>
        </p:spPr>
        <p:txBody>
          <a:bodyPr wrap="square">
            <a:spAutoFit/>
          </a:bodyPr>
          <a:lstStyle/>
          <a:p>
            <a:pPr marL="12700" marR="5080" algn="ctr">
              <a:lnSpc>
                <a:spcPct val="100699"/>
              </a:lnSpc>
              <a:spcBef>
                <a:spcPts val="65"/>
              </a:spcBef>
            </a:pPr>
            <a:r>
              <a:rPr lang="fr-FR" sz="4800" dirty="0">
                <a:latin typeface="Arial"/>
                <a:cs typeface="Arial"/>
              </a:rPr>
              <a:t>Construire des situations d’apprentissage émancipatrices…</a:t>
            </a:r>
          </a:p>
        </p:txBody>
      </p:sp>
      <p:sp>
        <p:nvSpPr>
          <p:cNvPr id="2" name="ZoneTexte 1">
            <a:extLst>
              <a:ext uri="{FF2B5EF4-FFF2-40B4-BE49-F238E27FC236}">
                <a16:creationId xmlns:a16="http://schemas.microsoft.com/office/drawing/2014/main" id="{FE4F0097-E7EF-AFB0-BB95-DB8C98ED68EE}"/>
              </a:ext>
            </a:extLst>
          </p:cNvPr>
          <p:cNvSpPr txBox="1"/>
          <p:nvPr/>
        </p:nvSpPr>
        <p:spPr>
          <a:xfrm>
            <a:off x="5981700" y="2544782"/>
            <a:ext cx="6923313" cy="4585871"/>
          </a:xfrm>
          <a:prstGeom prst="rect">
            <a:avLst/>
          </a:prstGeom>
          <a:noFill/>
        </p:spPr>
        <p:txBody>
          <a:bodyPr wrap="square" rtlCol="0">
            <a:spAutoFit/>
          </a:bodyPr>
          <a:lstStyle/>
          <a:p>
            <a:r>
              <a:rPr lang="fr-FR" sz="4000" dirty="0"/>
              <a:t>articulant…</a:t>
            </a:r>
          </a:p>
          <a:p>
            <a:pPr marL="457200" indent="-457200">
              <a:buFontTx/>
              <a:buChar char="-"/>
            </a:pPr>
            <a:r>
              <a:rPr lang="fr-FR" sz="2800" dirty="0"/>
              <a:t>continuité et rupture,</a:t>
            </a:r>
          </a:p>
          <a:p>
            <a:pPr marL="457200" indent="-457200">
              <a:buFontTx/>
              <a:buChar char="-"/>
            </a:pPr>
            <a:r>
              <a:rPr lang="fr-FR" sz="2800" dirty="0"/>
              <a:t>prolongement et découverte,</a:t>
            </a:r>
          </a:p>
          <a:p>
            <a:pPr marL="457200" indent="-457200">
              <a:buFontTx/>
              <a:buChar char="-"/>
            </a:pPr>
            <a:r>
              <a:rPr lang="fr-FR" sz="2800" dirty="0"/>
              <a:t>projet et obstacle,</a:t>
            </a:r>
          </a:p>
          <a:p>
            <a:pPr marL="457200" indent="-457200">
              <a:buFontTx/>
              <a:buChar char="-"/>
            </a:pPr>
            <a:r>
              <a:rPr lang="fr-FR" sz="2800" dirty="0"/>
              <a:t>ressources et contraintes,</a:t>
            </a:r>
          </a:p>
          <a:p>
            <a:pPr marL="457200" indent="-457200">
              <a:buFontTx/>
              <a:buChar char="-"/>
            </a:pPr>
            <a:r>
              <a:rPr lang="fr-FR" sz="2800" dirty="0"/>
              <a:t>expression et exigence,</a:t>
            </a:r>
          </a:p>
          <a:p>
            <a:pPr marL="457200" indent="-457200">
              <a:buFontTx/>
              <a:buChar char="-"/>
            </a:pPr>
            <a:r>
              <a:rPr lang="fr-FR" sz="2800" dirty="0"/>
              <a:t>évaluation et dépassement,</a:t>
            </a:r>
          </a:p>
          <a:p>
            <a:pPr marL="457200" indent="-457200">
              <a:buFontTx/>
              <a:buChar char="-"/>
            </a:pPr>
            <a:r>
              <a:rPr lang="fr-FR" sz="2800" dirty="0"/>
              <a:t>individu et collectif,</a:t>
            </a:r>
          </a:p>
          <a:p>
            <a:pPr marL="457200" indent="-457200">
              <a:buFontTx/>
              <a:buChar char="-"/>
            </a:pPr>
            <a:r>
              <a:rPr lang="fr-FR" sz="2800" dirty="0"/>
              <a:t>présent et avenir…</a:t>
            </a:r>
          </a:p>
          <a:p>
            <a:pPr marL="457200" indent="-457200">
              <a:buFontTx/>
              <a:buChar char="-"/>
            </a:pPr>
            <a:endParaRPr lang="fr-FR" sz="2800" dirty="0"/>
          </a:p>
        </p:txBody>
      </p:sp>
      <p:pic>
        <p:nvPicPr>
          <p:cNvPr id="6" name="Image 5">
            <a:extLst>
              <a:ext uri="{FF2B5EF4-FFF2-40B4-BE49-F238E27FC236}">
                <a16:creationId xmlns:a16="http://schemas.microsoft.com/office/drawing/2014/main" id="{EA305F12-C7EA-F3A0-B394-694BEA49D6C3}"/>
              </a:ext>
            </a:extLst>
          </p:cNvPr>
          <p:cNvPicPr>
            <a:picLocks noChangeAspect="1"/>
          </p:cNvPicPr>
          <p:nvPr/>
        </p:nvPicPr>
        <p:blipFill>
          <a:blip r:embed="rId2"/>
          <a:stretch>
            <a:fillRect/>
          </a:stretch>
        </p:blipFill>
        <p:spPr>
          <a:xfrm>
            <a:off x="1246270" y="4318899"/>
            <a:ext cx="2440146" cy="2371085"/>
          </a:xfrm>
          <a:prstGeom prst="rect">
            <a:avLst/>
          </a:prstGeom>
        </p:spPr>
      </p:pic>
    </p:spTree>
    <p:extLst>
      <p:ext uri="{BB962C8B-B14F-4D97-AF65-F5344CB8AC3E}">
        <p14:creationId xmlns:p14="http://schemas.microsoft.com/office/powerpoint/2010/main" val="121739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79DDA50-9C05-B081-2E5E-7641996C7327}"/>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a:solidFill>
                  <a:schemeClr val="tx1"/>
                </a:solidFill>
                <a:latin typeface="+mj-lt"/>
                <a:ea typeface="+mj-ea"/>
                <a:cs typeface="+mj-cs"/>
              </a:rPr>
              <a:t>En conclusion…</a:t>
            </a: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 name="object 7">
            <a:extLst>
              <a:ext uri="{FF2B5EF4-FFF2-40B4-BE49-F238E27FC236}">
                <a16:creationId xmlns:a16="http://schemas.microsoft.com/office/drawing/2014/main" id="{A77E9245-62C1-E849-7EAC-0D4CA8C4FBE4}"/>
              </a:ext>
            </a:extLst>
          </p:cNvPr>
          <p:cNvGraphicFramePr>
            <a:graphicFrameLocks noGrp="1"/>
          </p:cNvGraphicFramePr>
          <p:nvPr>
            <p:extLst>
              <p:ext uri="{D42A27DB-BD31-4B8C-83A1-F6EECF244321}">
                <p14:modId xmlns:p14="http://schemas.microsoft.com/office/powerpoint/2010/main" val="1699457490"/>
              </p:ext>
            </p:extLst>
          </p:nvPr>
        </p:nvGraphicFramePr>
        <p:xfrm>
          <a:off x="5215151" y="625683"/>
          <a:ext cx="6145278" cy="5455381"/>
        </p:xfrm>
        <a:graphic>
          <a:graphicData uri="http://schemas.openxmlformats.org/drawingml/2006/table">
            <a:tbl>
              <a:tblPr firstRow="1" bandRow="1">
                <a:tableStyleId>{2D5ABB26-0587-4C30-8999-92F81FD0307C}</a:tableStyleId>
              </a:tblPr>
              <a:tblGrid>
                <a:gridCol w="3099497">
                  <a:extLst>
                    <a:ext uri="{9D8B030D-6E8A-4147-A177-3AD203B41FA5}">
                      <a16:colId xmlns:a16="http://schemas.microsoft.com/office/drawing/2014/main" val="20000"/>
                    </a:ext>
                  </a:extLst>
                </a:gridCol>
                <a:gridCol w="3045781">
                  <a:extLst>
                    <a:ext uri="{9D8B030D-6E8A-4147-A177-3AD203B41FA5}">
                      <a16:colId xmlns:a16="http://schemas.microsoft.com/office/drawing/2014/main" val="20001"/>
                    </a:ext>
                  </a:extLst>
                </a:gridCol>
              </a:tblGrid>
              <a:tr h="1405822">
                <a:tc>
                  <a:txBody>
                    <a:bodyPr/>
                    <a:lstStyle/>
                    <a:p>
                      <a:pPr marL="103505" marR="100965" indent="393700" algn="ctr">
                        <a:lnSpc>
                          <a:spcPct val="100000"/>
                        </a:lnSpc>
                        <a:spcBef>
                          <a:spcPts val="405"/>
                        </a:spcBef>
                      </a:pPr>
                      <a:r>
                        <a:rPr lang="fr-FR" sz="2200" dirty="0">
                          <a:solidFill>
                            <a:srgbClr val="FFFFFF"/>
                          </a:solidFill>
                          <a:latin typeface="Arial"/>
                          <a:cs typeface="Arial"/>
                        </a:rPr>
                        <a:t>Pourquoi</a:t>
                      </a:r>
                      <a:r>
                        <a:rPr lang="fr-FR" sz="2200" spc="105" dirty="0">
                          <a:solidFill>
                            <a:srgbClr val="FFFFFF"/>
                          </a:solidFill>
                          <a:latin typeface="Arial"/>
                          <a:cs typeface="Arial"/>
                        </a:rPr>
                        <a:t> </a:t>
                      </a:r>
                      <a:r>
                        <a:rPr lang="fr-FR" sz="2200" dirty="0">
                          <a:solidFill>
                            <a:srgbClr val="FFFFFF"/>
                          </a:solidFill>
                          <a:latin typeface="Arial"/>
                          <a:cs typeface="Arial"/>
                        </a:rPr>
                        <a:t>nous</a:t>
                      </a:r>
                      <a:r>
                        <a:rPr lang="fr-FR" sz="2200" spc="120" dirty="0">
                          <a:solidFill>
                            <a:srgbClr val="FFFFFF"/>
                          </a:solidFill>
                          <a:latin typeface="Arial"/>
                          <a:cs typeface="Arial"/>
                        </a:rPr>
                        <a:t> </a:t>
                      </a:r>
                      <a:r>
                        <a:rPr lang="fr-FR" sz="2200" spc="-10" dirty="0">
                          <a:solidFill>
                            <a:srgbClr val="FFFFFF"/>
                          </a:solidFill>
                          <a:latin typeface="Arial"/>
                          <a:cs typeface="Arial"/>
                        </a:rPr>
                        <a:t>avons </a:t>
                      </a:r>
                      <a:r>
                        <a:rPr lang="fr-FR" sz="2200" dirty="0">
                          <a:solidFill>
                            <a:srgbClr val="FFFFFF"/>
                          </a:solidFill>
                          <a:latin typeface="Arial"/>
                          <a:cs typeface="Arial"/>
                        </a:rPr>
                        <a:t>vraiment</a:t>
                      </a:r>
                      <a:r>
                        <a:rPr lang="fr-FR" sz="2200" spc="85" dirty="0">
                          <a:solidFill>
                            <a:srgbClr val="FFFFFF"/>
                          </a:solidFill>
                          <a:latin typeface="Arial"/>
                          <a:cs typeface="Arial"/>
                        </a:rPr>
                        <a:t> </a:t>
                      </a:r>
                      <a:r>
                        <a:rPr lang="fr-FR" sz="2200" dirty="0">
                          <a:solidFill>
                            <a:srgbClr val="FFFFFF"/>
                          </a:solidFill>
                          <a:latin typeface="Arial"/>
                          <a:cs typeface="Arial"/>
                        </a:rPr>
                        <a:t>besoin</a:t>
                      </a:r>
                      <a:r>
                        <a:rPr lang="fr-FR" sz="2200" spc="110" dirty="0">
                          <a:solidFill>
                            <a:srgbClr val="FFFFFF"/>
                          </a:solidFill>
                          <a:latin typeface="Arial"/>
                          <a:cs typeface="Arial"/>
                        </a:rPr>
                        <a:t> </a:t>
                      </a:r>
                      <a:r>
                        <a:rPr lang="fr-FR" sz="2200" spc="-10" dirty="0">
                          <a:solidFill>
                            <a:srgbClr val="FFFFFF"/>
                          </a:solidFill>
                          <a:latin typeface="Arial"/>
                          <a:cs typeface="Arial"/>
                        </a:rPr>
                        <a:t>d’utopie…</a:t>
                      </a:r>
                      <a:endParaRPr lang="fr-FR" sz="2200" dirty="0">
                        <a:latin typeface="Arial"/>
                        <a:cs typeface="Arial"/>
                      </a:endParaRPr>
                    </a:p>
                  </a:txBody>
                  <a:tcPr marL="0" marR="0" marT="44856"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1D86CD"/>
                    </a:solidFill>
                  </a:tcPr>
                </a:tc>
                <a:tc>
                  <a:txBody>
                    <a:bodyPr/>
                    <a:lstStyle/>
                    <a:p>
                      <a:pPr marL="203200" marR="198120" indent="3175" algn="ctr">
                        <a:lnSpc>
                          <a:spcPct val="100000"/>
                        </a:lnSpc>
                        <a:spcBef>
                          <a:spcPts val="405"/>
                        </a:spcBef>
                      </a:pPr>
                      <a:r>
                        <a:rPr lang="fr-FR" sz="2200">
                          <a:solidFill>
                            <a:srgbClr val="FFFFFF"/>
                          </a:solidFill>
                          <a:latin typeface="Arial"/>
                          <a:cs typeface="Arial"/>
                        </a:rPr>
                        <a:t>Pourquoi</a:t>
                      </a:r>
                      <a:r>
                        <a:rPr lang="fr-FR" sz="2200" spc="105">
                          <a:solidFill>
                            <a:srgbClr val="FFFFFF"/>
                          </a:solidFill>
                          <a:latin typeface="Arial"/>
                          <a:cs typeface="Arial"/>
                        </a:rPr>
                        <a:t> </a:t>
                      </a:r>
                      <a:r>
                        <a:rPr lang="fr-FR" sz="2200">
                          <a:solidFill>
                            <a:srgbClr val="FFFFFF"/>
                          </a:solidFill>
                          <a:latin typeface="Arial"/>
                          <a:cs typeface="Arial"/>
                        </a:rPr>
                        <a:t>nous</a:t>
                      </a:r>
                      <a:r>
                        <a:rPr lang="fr-FR" sz="2200" spc="120">
                          <a:solidFill>
                            <a:srgbClr val="FFFFFF"/>
                          </a:solidFill>
                          <a:latin typeface="Arial"/>
                          <a:cs typeface="Arial"/>
                        </a:rPr>
                        <a:t> </a:t>
                      </a:r>
                      <a:r>
                        <a:rPr lang="fr-FR" sz="2200" spc="-10">
                          <a:solidFill>
                            <a:srgbClr val="FFFFFF"/>
                          </a:solidFill>
                          <a:latin typeface="Arial"/>
                          <a:cs typeface="Arial"/>
                        </a:rPr>
                        <a:t>devons </a:t>
                      </a:r>
                      <a:r>
                        <a:rPr lang="fr-FR" sz="2200">
                          <a:solidFill>
                            <a:srgbClr val="FFFFFF"/>
                          </a:solidFill>
                          <a:latin typeface="Arial"/>
                          <a:cs typeface="Arial"/>
                        </a:rPr>
                        <a:t>vraiment</a:t>
                      </a:r>
                      <a:r>
                        <a:rPr lang="fr-FR" sz="2200" spc="60">
                          <a:solidFill>
                            <a:srgbClr val="FFFFFF"/>
                          </a:solidFill>
                          <a:latin typeface="Arial"/>
                          <a:cs typeface="Arial"/>
                        </a:rPr>
                        <a:t> </a:t>
                      </a:r>
                      <a:r>
                        <a:rPr lang="fr-FR" sz="2200">
                          <a:solidFill>
                            <a:srgbClr val="FFFFFF"/>
                          </a:solidFill>
                          <a:latin typeface="Arial"/>
                          <a:cs typeface="Arial"/>
                        </a:rPr>
                        <a:t>nous</a:t>
                      </a:r>
                      <a:r>
                        <a:rPr lang="fr-FR" sz="2200" spc="80">
                          <a:solidFill>
                            <a:srgbClr val="FFFFFF"/>
                          </a:solidFill>
                          <a:latin typeface="Arial"/>
                          <a:cs typeface="Arial"/>
                        </a:rPr>
                        <a:t> </a:t>
                      </a:r>
                      <a:r>
                        <a:rPr lang="fr-FR" sz="2200">
                          <a:solidFill>
                            <a:srgbClr val="FFFFFF"/>
                          </a:solidFill>
                          <a:latin typeface="Arial"/>
                          <a:cs typeface="Arial"/>
                        </a:rPr>
                        <a:t>méfier</a:t>
                      </a:r>
                      <a:r>
                        <a:rPr lang="fr-FR" sz="2200" spc="80">
                          <a:solidFill>
                            <a:srgbClr val="FFFFFF"/>
                          </a:solidFill>
                          <a:latin typeface="Arial"/>
                          <a:cs typeface="Arial"/>
                        </a:rPr>
                        <a:t> </a:t>
                      </a:r>
                      <a:r>
                        <a:rPr lang="fr-FR" sz="2200" spc="-25">
                          <a:solidFill>
                            <a:srgbClr val="FFFFFF"/>
                          </a:solidFill>
                          <a:latin typeface="Arial"/>
                          <a:cs typeface="Arial"/>
                        </a:rPr>
                        <a:t>des </a:t>
                      </a:r>
                      <a:r>
                        <a:rPr lang="fr-FR" sz="2200" spc="-10">
                          <a:solidFill>
                            <a:srgbClr val="FFFFFF"/>
                          </a:solidFill>
                          <a:latin typeface="Arial"/>
                          <a:cs typeface="Arial"/>
                        </a:rPr>
                        <a:t>utopies…</a:t>
                      </a:r>
                      <a:endParaRPr lang="fr-FR" sz="2200">
                        <a:latin typeface="Arial"/>
                        <a:cs typeface="Arial"/>
                      </a:endParaRPr>
                    </a:p>
                  </a:txBody>
                  <a:tcPr marL="0" marR="0" marT="44856"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1D86CD"/>
                    </a:solidFill>
                  </a:tcPr>
                </a:tc>
                <a:extLst>
                  <a:ext uri="{0D108BD9-81ED-4DB2-BD59-A6C34878D82A}">
                    <a16:rowId xmlns:a16="http://schemas.microsoft.com/office/drawing/2014/main" val="10000"/>
                  </a:ext>
                </a:extLst>
              </a:tr>
              <a:tr h="1576939">
                <a:tc>
                  <a:txBody>
                    <a:bodyPr/>
                    <a:lstStyle/>
                    <a:p>
                      <a:pPr marL="160655" marR="152400" indent="635" algn="ctr">
                        <a:lnSpc>
                          <a:spcPct val="101099"/>
                        </a:lnSpc>
                        <a:spcBef>
                          <a:spcPts val="275"/>
                        </a:spcBef>
                      </a:pPr>
                      <a:endParaRPr lang="fr-FR" sz="1700" dirty="0">
                        <a:solidFill>
                          <a:srgbClr val="000000"/>
                        </a:solidFill>
                        <a:latin typeface="Arial"/>
                        <a:cs typeface="Arial"/>
                      </a:endParaRPr>
                    </a:p>
                  </a:txBody>
                  <a:tcPr marL="0" marR="0" marT="30458"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CCD9ED"/>
                    </a:solidFill>
                  </a:tcPr>
                </a:tc>
                <a:tc>
                  <a:txBody>
                    <a:bodyPr/>
                    <a:lstStyle/>
                    <a:p>
                      <a:pPr marL="328295" marR="318770" algn="ctr">
                        <a:lnSpc>
                          <a:spcPct val="101099"/>
                        </a:lnSpc>
                        <a:spcBef>
                          <a:spcPts val="275"/>
                        </a:spcBef>
                      </a:pPr>
                      <a:endParaRPr lang="fr-FR" sz="1700" dirty="0">
                        <a:solidFill>
                          <a:srgbClr val="000000"/>
                        </a:solidFill>
                        <a:latin typeface="Arial"/>
                        <a:cs typeface="Arial"/>
                      </a:endParaRPr>
                    </a:p>
                  </a:txBody>
                  <a:tcPr marL="0" marR="0" marT="30458"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CCD9ED"/>
                    </a:solidFill>
                  </a:tcPr>
                </a:tc>
                <a:extLst>
                  <a:ext uri="{0D108BD9-81ED-4DB2-BD59-A6C34878D82A}">
                    <a16:rowId xmlns:a16="http://schemas.microsoft.com/office/drawing/2014/main" val="10001"/>
                  </a:ext>
                </a:extLst>
              </a:tr>
              <a:tr h="1065691">
                <a:tc>
                  <a:txBody>
                    <a:bodyPr/>
                    <a:lstStyle/>
                    <a:p>
                      <a:pPr marL="131445" marR="123189" algn="ctr">
                        <a:lnSpc>
                          <a:spcPct val="101099"/>
                        </a:lnSpc>
                        <a:spcBef>
                          <a:spcPts val="265"/>
                        </a:spcBef>
                      </a:pPr>
                      <a:endParaRPr lang="fr-FR" sz="1700" cap="small" baseline="0" dirty="0">
                        <a:solidFill>
                          <a:srgbClr val="000000"/>
                        </a:solidFill>
                        <a:latin typeface="Abadi" panose="020F0502020204030204" pitchFamily="34" charset="0"/>
                        <a:cs typeface="Arial"/>
                      </a:endParaRPr>
                    </a:p>
                  </a:txBody>
                  <a:tcPr marL="0" marR="0" marT="2935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7EDF6"/>
                    </a:solidFill>
                  </a:tcPr>
                </a:tc>
                <a:tc>
                  <a:txBody>
                    <a:bodyPr/>
                    <a:lstStyle/>
                    <a:p>
                      <a:pPr marL="274320" marR="201930" indent="-65405" algn="ctr">
                        <a:lnSpc>
                          <a:spcPct val="101099"/>
                        </a:lnSpc>
                        <a:spcBef>
                          <a:spcPts val="265"/>
                        </a:spcBef>
                      </a:pPr>
                      <a:endParaRPr lang="fr-FR" sz="1700" cap="small" baseline="0" dirty="0">
                        <a:solidFill>
                          <a:srgbClr val="000000"/>
                        </a:solidFill>
                        <a:latin typeface="Abadi" panose="020F0502020204030204" pitchFamily="34" charset="0"/>
                        <a:cs typeface="Arial"/>
                      </a:endParaRPr>
                    </a:p>
                  </a:txBody>
                  <a:tcPr marL="0" marR="0" marT="2935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7EDF6"/>
                    </a:solidFill>
                  </a:tcPr>
                </a:tc>
                <a:extLst>
                  <a:ext uri="{0D108BD9-81ED-4DB2-BD59-A6C34878D82A}">
                    <a16:rowId xmlns:a16="http://schemas.microsoft.com/office/drawing/2014/main" val="10002"/>
                  </a:ext>
                </a:extLst>
              </a:tr>
              <a:tr h="1406929">
                <a:tc>
                  <a:txBody>
                    <a:bodyPr/>
                    <a:lstStyle/>
                    <a:p>
                      <a:pPr marL="637540" marR="633095" indent="3810" algn="ctr">
                        <a:lnSpc>
                          <a:spcPct val="100000"/>
                        </a:lnSpc>
                        <a:spcBef>
                          <a:spcPts val="414"/>
                        </a:spcBef>
                      </a:pPr>
                      <a:endParaRPr lang="fr-FR" sz="2200" cap="small" baseline="0" dirty="0">
                        <a:solidFill>
                          <a:srgbClr val="000000"/>
                        </a:solidFill>
                        <a:latin typeface="Abadi" panose="020F0502020204030204" pitchFamily="34" charset="0"/>
                        <a:cs typeface="Arial"/>
                      </a:endParaRPr>
                    </a:p>
                  </a:txBody>
                  <a:tcPr marL="0" marR="0" marT="45963"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CD9ED"/>
                    </a:solidFill>
                  </a:tcPr>
                </a:tc>
                <a:tc>
                  <a:txBody>
                    <a:bodyPr/>
                    <a:lstStyle/>
                    <a:p>
                      <a:pPr marL="581660" marR="417830" indent="-159385" algn="ctr">
                        <a:lnSpc>
                          <a:spcPct val="100000"/>
                        </a:lnSpc>
                        <a:spcBef>
                          <a:spcPts val="414"/>
                        </a:spcBef>
                      </a:pPr>
                      <a:endParaRPr lang="fr-FR" sz="2200" cap="small" baseline="0" dirty="0">
                        <a:solidFill>
                          <a:srgbClr val="000000"/>
                        </a:solidFill>
                        <a:latin typeface="Abadi" panose="020F0502020204030204" pitchFamily="34" charset="0"/>
                        <a:cs typeface="Arial"/>
                      </a:endParaRPr>
                    </a:p>
                  </a:txBody>
                  <a:tcPr marL="0" marR="0" marT="45963"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CD9ED"/>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44918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242673-E5BC-4B4D-4F66-096929EA83A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0D7E26F-5630-7712-41F8-047E3F1C95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C4CEB50-4C51-8D6C-3443-4A9512B1F90B}"/>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a:solidFill>
                  <a:schemeClr val="tx1"/>
                </a:solidFill>
                <a:latin typeface="+mj-lt"/>
                <a:ea typeface="+mj-ea"/>
                <a:cs typeface="+mj-cs"/>
              </a:rPr>
              <a:t>En conclusion…</a:t>
            </a:r>
          </a:p>
        </p:txBody>
      </p:sp>
      <p:sp>
        <p:nvSpPr>
          <p:cNvPr id="23" name="Rectangle 22">
            <a:extLst>
              <a:ext uri="{FF2B5EF4-FFF2-40B4-BE49-F238E27FC236}">
                <a16:creationId xmlns:a16="http://schemas.microsoft.com/office/drawing/2014/main" id="{0EE8F2F8-58A3-5062-1B29-B2DB01805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17B9567-8F35-9A13-DD6E-4E33484C1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 name="object 7">
            <a:extLst>
              <a:ext uri="{FF2B5EF4-FFF2-40B4-BE49-F238E27FC236}">
                <a16:creationId xmlns:a16="http://schemas.microsoft.com/office/drawing/2014/main" id="{0363C44B-49B9-CDDC-F53A-998562160AA9}"/>
              </a:ext>
            </a:extLst>
          </p:cNvPr>
          <p:cNvGraphicFramePr>
            <a:graphicFrameLocks noGrp="1"/>
          </p:cNvGraphicFramePr>
          <p:nvPr>
            <p:extLst>
              <p:ext uri="{D42A27DB-BD31-4B8C-83A1-F6EECF244321}">
                <p14:modId xmlns:p14="http://schemas.microsoft.com/office/powerpoint/2010/main" val="2743171310"/>
              </p:ext>
            </p:extLst>
          </p:nvPr>
        </p:nvGraphicFramePr>
        <p:xfrm>
          <a:off x="5215151" y="625683"/>
          <a:ext cx="6145278" cy="5462745"/>
        </p:xfrm>
        <a:graphic>
          <a:graphicData uri="http://schemas.openxmlformats.org/drawingml/2006/table">
            <a:tbl>
              <a:tblPr firstRow="1" bandRow="1">
                <a:tableStyleId>{2D5ABB26-0587-4C30-8999-92F81FD0307C}</a:tableStyleId>
              </a:tblPr>
              <a:tblGrid>
                <a:gridCol w="3099497">
                  <a:extLst>
                    <a:ext uri="{9D8B030D-6E8A-4147-A177-3AD203B41FA5}">
                      <a16:colId xmlns:a16="http://schemas.microsoft.com/office/drawing/2014/main" val="20000"/>
                    </a:ext>
                  </a:extLst>
                </a:gridCol>
                <a:gridCol w="3045781">
                  <a:extLst>
                    <a:ext uri="{9D8B030D-6E8A-4147-A177-3AD203B41FA5}">
                      <a16:colId xmlns:a16="http://schemas.microsoft.com/office/drawing/2014/main" val="20001"/>
                    </a:ext>
                  </a:extLst>
                </a:gridCol>
              </a:tblGrid>
              <a:tr h="1405822">
                <a:tc>
                  <a:txBody>
                    <a:bodyPr/>
                    <a:lstStyle/>
                    <a:p>
                      <a:pPr marL="103505" marR="100965" indent="393700" algn="ctr">
                        <a:lnSpc>
                          <a:spcPct val="100000"/>
                        </a:lnSpc>
                        <a:spcBef>
                          <a:spcPts val="405"/>
                        </a:spcBef>
                      </a:pPr>
                      <a:r>
                        <a:rPr lang="fr-FR" sz="2200" dirty="0">
                          <a:solidFill>
                            <a:srgbClr val="FFFFFF"/>
                          </a:solidFill>
                          <a:latin typeface="Arial"/>
                          <a:cs typeface="Arial"/>
                        </a:rPr>
                        <a:t>Pourquoi</a:t>
                      </a:r>
                      <a:r>
                        <a:rPr lang="fr-FR" sz="2200" spc="105" dirty="0">
                          <a:solidFill>
                            <a:srgbClr val="FFFFFF"/>
                          </a:solidFill>
                          <a:latin typeface="Arial"/>
                          <a:cs typeface="Arial"/>
                        </a:rPr>
                        <a:t> </a:t>
                      </a:r>
                      <a:r>
                        <a:rPr lang="fr-FR" sz="2200" dirty="0">
                          <a:solidFill>
                            <a:srgbClr val="FFFFFF"/>
                          </a:solidFill>
                          <a:latin typeface="Arial"/>
                          <a:cs typeface="Arial"/>
                        </a:rPr>
                        <a:t>nous</a:t>
                      </a:r>
                      <a:r>
                        <a:rPr lang="fr-FR" sz="2200" spc="120" dirty="0">
                          <a:solidFill>
                            <a:srgbClr val="FFFFFF"/>
                          </a:solidFill>
                          <a:latin typeface="Arial"/>
                          <a:cs typeface="Arial"/>
                        </a:rPr>
                        <a:t> </a:t>
                      </a:r>
                      <a:r>
                        <a:rPr lang="fr-FR" sz="2200" spc="-10" dirty="0">
                          <a:solidFill>
                            <a:srgbClr val="FFFFFF"/>
                          </a:solidFill>
                          <a:latin typeface="Arial"/>
                          <a:cs typeface="Arial"/>
                        </a:rPr>
                        <a:t>avons </a:t>
                      </a:r>
                      <a:r>
                        <a:rPr lang="fr-FR" sz="2200" dirty="0">
                          <a:solidFill>
                            <a:srgbClr val="FFFFFF"/>
                          </a:solidFill>
                          <a:latin typeface="Arial"/>
                          <a:cs typeface="Arial"/>
                        </a:rPr>
                        <a:t>vraiment</a:t>
                      </a:r>
                      <a:r>
                        <a:rPr lang="fr-FR" sz="2200" spc="85" dirty="0">
                          <a:solidFill>
                            <a:srgbClr val="FFFFFF"/>
                          </a:solidFill>
                          <a:latin typeface="Arial"/>
                          <a:cs typeface="Arial"/>
                        </a:rPr>
                        <a:t> </a:t>
                      </a:r>
                      <a:r>
                        <a:rPr lang="fr-FR" sz="2200" dirty="0">
                          <a:solidFill>
                            <a:srgbClr val="FFFFFF"/>
                          </a:solidFill>
                          <a:latin typeface="Arial"/>
                          <a:cs typeface="Arial"/>
                        </a:rPr>
                        <a:t>besoin</a:t>
                      </a:r>
                      <a:r>
                        <a:rPr lang="fr-FR" sz="2200" spc="110" dirty="0">
                          <a:solidFill>
                            <a:srgbClr val="FFFFFF"/>
                          </a:solidFill>
                          <a:latin typeface="Arial"/>
                          <a:cs typeface="Arial"/>
                        </a:rPr>
                        <a:t> </a:t>
                      </a:r>
                      <a:r>
                        <a:rPr lang="fr-FR" sz="2200" spc="-10" dirty="0">
                          <a:solidFill>
                            <a:srgbClr val="FFFFFF"/>
                          </a:solidFill>
                          <a:latin typeface="Arial"/>
                          <a:cs typeface="Arial"/>
                        </a:rPr>
                        <a:t>d’utopie…</a:t>
                      </a:r>
                      <a:endParaRPr lang="fr-FR" sz="2200" dirty="0">
                        <a:latin typeface="Arial"/>
                        <a:cs typeface="Arial"/>
                      </a:endParaRPr>
                    </a:p>
                  </a:txBody>
                  <a:tcPr marL="0" marR="0" marT="44856"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1D86CD"/>
                    </a:solidFill>
                  </a:tcPr>
                </a:tc>
                <a:tc>
                  <a:txBody>
                    <a:bodyPr/>
                    <a:lstStyle/>
                    <a:p>
                      <a:pPr marL="203200" marR="198120" indent="3175" algn="ctr">
                        <a:lnSpc>
                          <a:spcPct val="100000"/>
                        </a:lnSpc>
                        <a:spcBef>
                          <a:spcPts val="405"/>
                        </a:spcBef>
                      </a:pPr>
                      <a:r>
                        <a:rPr lang="fr-FR" sz="2200">
                          <a:solidFill>
                            <a:srgbClr val="FFFFFF"/>
                          </a:solidFill>
                          <a:latin typeface="Arial"/>
                          <a:cs typeface="Arial"/>
                        </a:rPr>
                        <a:t>Pourquoi</a:t>
                      </a:r>
                      <a:r>
                        <a:rPr lang="fr-FR" sz="2200" spc="105">
                          <a:solidFill>
                            <a:srgbClr val="FFFFFF"/>
                          </a:solidFill>
                          <a:latin typeface="Arial"/>
                          <a:cs typeface="Arial"/>
                        </a:rPr>
                        <a:t> </a:t>
                      </a:r>
                      <a:r>
                        <a:rPr lang="fr-FR" sz="2200">
                          <a:solidFill>
                            <a:srgbClr val="FFFFFF"/>
                          </a:solidFill>
                          <a:latin typeface="Arial"/>
                          <a:cs typeface="Arial"/>
                        </a:rPr>
                        <a:t>nous</a:t>
                      </a:r>
                      <a:r>
                        <a:rPr lang="fr-FR" sz="2200" spc="120">
                          <a:solidFill>
                            <a:srgbClr val="FFFFFF"/>
                          </a:solidFill>
                          <a:latin typeface="Arial"/>
                          <a:cs typeface="Arial"/>
                        </a:rPr>
                        <a:t> </a:t>
                      </a:r>
                      <a:r>
                        <a:rPr lang="fr-FR" sz="2200" spc="-10">
                          <a:solidFill>
                            <a:srgbClr val="FFFFFF"/>
                          </a:solidFill>
                          <a:latin typeface="Arial"/>
                          <a:cs typeface="Arial"/>
                        </a:rPr>
                        <a:t>devons </a:t>
                      </a:r>
                      <a:r>
                        <a:rPr lang="fr-FR" sz="2200">
                          <a:solidFill>
                            <a:srgbClr val="FFFFFF"/>
                          </a:solidFill>
                          <a:latin typeface="Arial"/>
                          <a:cs typeface="Arial"/>
                        </a:rPr>
                        <a:t>vraiment</a:t>
                      </a:r>
                      <a:r>
                        <a:rPr lang="fr-FR" sz="2200" spc="60">
                          <a:solidFill>
                            <a:srgbClr val="FFFFFF"/>
                          </a:solidFill>
                          <a:latin typeface="Arial"/>
                          <a:cs typeface="Arial"/>
                        </a:rPr>
                        <a:t> </a:t>
                      </a:r>
                      <a:r>
                        <a:rPr lang="fr-FR" sz="2200">
                          <a:solidFill>
                            <a:srgbClr val="FFFFFF"/>
                          </a:solidFill>
                          <a:latin typeface="Arial"/>
                          <a:cs typeface="Arial"/>
                        </a:rPr>
                        <a:t>nous</a:t>
                      </a:r>
                      <a:r>
                        <a:rPr lang="fr-FR" sz="2200" spc="80">
                          <a:solidFill>
                            <a:srgbClr val="FFFFFF"/>
                          </a:solidFill>
                          <a:latin typeface="Arial"/>
                          <a:cs typeface="Arial"/>
                        </a:rPr>
                        <a:t> </a:t>
                      </a:r>
                      <a:r>
                        <a:rPr lang="fr-FR" sz="2200">
                          <a:solidFill>
                            <a:srgbClr val="FFFFFF"/>
                          </a:solidFill>
                          <a:latin typeface="Arial"/>
                          <a:cs typeface="Arial"/>
                        </a:rPr>
                        <a:t>méfier</a:t>
                      </a:r>
                      <a:r>
                        <a:rPr lang="fr-FR" sz="2200" spc="80">
                          <a:solidFill>
                            <a:srgbClr val="FFFFFF"/>
                          </a:solidFill>
                          <a:latin typeface="Arial"/>
                          <a:cs typeface="Arial"/>
                        </a:rPr>
                        <a:t> </a:t>
                      </a:r>
                      <a:r>
                        <a:rPr lang="fr-FR" sz="2200" spc="-25">
                          <a:solidFill>
                            <a:srgbClr val="FFFFFF"/>
                          </a:solidFill>
                          <a:latin typeface="Arial"/>
                          <a:cs typeface="Arial"/>
                        </a:rPr>
                        <a:t>des </a:t>
                      </a:r>
                      <a:r>
                        <a:rPr lang="fr-FR" sz="2200" spc="-10">
                          <a:solidFill>
                            <a:srgbClr val="FFFFFF"/>
                          </a:solidFill>
                          <a:latin typeface="Arial"/>
                          <a:cs typeface="Arial"/>
                        </a:rPr>
                        <a:t>utopies…</a:t>
                      </a:r>
                      <a:endParaRPr lang="fr-FR" sz="2200">
                        <a:latin typeface="Arial"/>
                        <a:cs typeface="Arial"/>
                      </a:endParaRPr>
                    </a:p>
                  </a:txBody>
                  <a:tcPr marL="0" marR="0" marT="44856"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1D86CD"/>
                    </a:solidFill>
                  </a:tcPr>
                </a:tc>
                <a:extLst>
                  <a:ext uri="{0D108BD9-81ED-4DB2-BD59-A6C34878D82A}">
                    <a16:rowId xmlns:a16="http://schemas.microsoft.com/office/drawing/2014/main" val="10000"/>
                  </a:ext>
                </a:extLst>
              </a:tr>
              <a:tr h="1576939">
                <a:tc>
                  <a:txBody>
                    <a:bodyPr/>
                    <a:lstStyle/>
                    <a:p>
                      <a:pPr marL="160655" marR="152400" indent="635" algn="ctr">
                        <a:lnSpc>
                          <a:spcPct val="101099"/>
                        </a:lnSpc>
                        <a:spcBef>
                          <a:spcPts val="275"/>
                        </a:spcBef>
                      </a:pPr>
                      <a:r>
                        <a:rPr lang="fr-FR" sz="1700">
                          <a:solidFill>
                            <a:srgbClr val="000000"/>
                          </a:solidFill>
                          <a:latin typeface="Arial"/>
                          <a:cs typeface="Arial"/>
                        </a:rPr>
                        <a:t>Pour</a:t>
                      </a:r>
                      <a:r>
                        <a:rPr lang="fr-FR" sz="1700" spc="-40">
                          <a:solidFill>
                            <a:srgbClr val="000000"/>
                          </a:solidFill>
                          <a:latin typeface="Arial"/>
                          <a:cs typeface="Arial"/>
                        </a:rPr>
                        <a:t> </a:t>
                      </a:r>
                      <a:r>
                        <a:rPr lang="fr-FR" sz="1700">
                          <a:solidFill>
                            <a:srgbClr val="000000"/>
                          </a:solidFill>
                          <a:latin typeface="Arial"/>
                          <a:cs typeface="Arial"/>
                        </a:rPr>
                        <a:t>nous</a:t>
                      </a:r>
                      <a:r>
                        <a:rPr lang="fr-FR" sz="1700" spc="-40">
                          <a:solidFill>
                            <a:srgbClr val="000000"/>
                          </a:solidFill>
                          <a:latin typeface="Arial"/>
                          <a:cs typeface="Arial"/>
                        </a:rPr>
                        <a:t> </a:t>
                      </a:r>
                      <a:r>
                        <a:rPr lang="fr-FR" sz="1700">
                          <a:solidFill>
                            <a:srgbClr val="000000"/>
                          </a:solidFill>
                          <a:latin typeface="Arial"/>
                          <a:cs typeface="Arial"/>
                        </a:rPr>
                        <a:t>mettre</a:t>
                      </a:r>
                      <a:r>
                        <a:rPr lang="fr-FR" sz="1700" spc="-40">
                          <a:solidFill>
                            <a:srgbClr val="000000"/>
                          </a:solidFill>
                          <a:latin typeface="Arial"/>
                          <a:cs typeface="Arial"/>
                        </a:rPr>
                        <a:t> </a:t>
                      </a:r>
                      <a:r>
                        <a:rPr lang="fr-FR" sz="1700">
                          <a:solidFill>
                            <a:srgbClr val="000000"/>
                          </a:solidFill>
                          <a:latin typeface="Arial"/>
                          <a:cs typeface="Arial"/>
                        </a:rPr>
                        <a:t>en</a:t>
                      </a:r>
                      <a:r>
                        <a:rPr lang="fr-FR" sz="1700" spc="-40">
                          <a:solidFill>
                            <a:srgbClr val="000000"/>
                          </a:solidFill>
                          <a:latin typeface="Arial"/>
                          <a:cs typeface="Arial"/>
                        </a:rPr>
                        <a:t> </a:t>
                      </a:r>
                      <a:r>
                        <a:rPr lang="fr-FR" sz="1700" spc="-10">
                          <a:solidFill>
                            <a:srgbClr val="000000"/>
                          </a:solidFill>
                          <a:latin typeface="Arial"/>
                          <a:cs typeface="Arial"/>
                        </a:rPr>
                        <a:t>mouvement, </a:t>
                      </a:r>
                      <a:r>
                        <a:rPr lang="fr-FR" sz="1700">
                          <a:solidFill>
                            <a:srgbClr val="000000"/>
                          </a:solidFill>
                          <a:latin typeface="Arial"/>
                          <a:cs typeface="Arial"/>
                        </a:rPr>
                        <a:t>nourrir</a:t>
                      </a:r>
                      <a:r>
                        <a:rPr lang="fr-FR" sz="1700" spc="-50">
                          <a:solidFill>
                            <a:srgbClr val="000000"/>
                          </a:solidFill>
                          <a:latin typeface="Arial"/>
                          <a:cs typeface="Arial"/>
                        </a:rPr>
                        <a:t> </a:t>
                      </a:r>
                      <a:r>
                        <a:rPr lang="fr-FR" sz="1700">
                          <a:solidFill>
                            <a:srgbClr val="000000"/>
                          </a:solidFill>
                          <a:latin typeface="Arial"/>
                          <a:cs typeface="Arial"/>
                        </a:rPr>
                        <a:t>notre</a:t>
                      </a:r>
                      <a:r>
                        <a:rPr lang="fr-FR" sz="1700" spc="-50">
                          <a:solidFill>
                            <a:srgbClr val="000000"/>
                          </a:solidFill>
                          <a:latin typeface="Arial"/>
                          <a:cs typeface="Arial"/>
                        </a:rPr>
                        <a:t> </a:t>
                      </a:r>
                      <a:r>
                        <a:rPr lang="fr-FR" sz="1700">
                          <a:solidFill>
                            <a:srgbClr val="000000"/>
                          </a:solidFill>
                          <a:latin typeface="Arial"/>
                          <a:cs typeface="Arial"/>
                        </a:rPr>
                        <a:t>inventivité</a:t>
                      </a:r>
                      <a:r>
                        <a:rPr lang="fr-FR" sz="1700" spc="-50">
                          <a:solidFill>
                            <a:srgbClr val="000000"/>
                          </a:solidFill>
                          <a:latin typeface="Arial"/>
                          <a:cs typeface="Arial"/>
                        </a:rPr>
                        <a:t> </a:t>
                      </a:r>
                      <a:r>
                        <a:rPr lang="fr-FR" sz="1700">
                          <a:solidFill>
                            <a:srgbClr val="000000"/>
                          </a:solidFill>
                          <a:latin typeface="Arial"/>
                          <a:cs typeface="Arial"/>
                        </a:rPr>
                        <a:t>et</a:t>
                      </a:r>
                      <a:r>
                        <a:rPr lang="fr-FR" sz="1700" spc="-50">
                          <a:solidFill>
                            <a:srgbClr val="000000"/>
                          </a:solidFill>
                          <a:latin typeface="Arial"/>
                          <a:cs typeface="Arial"/>
                        </a:rPr>
                        <a:t> </a:t>
                      </a:r>
                      <a:r>
                        <a:rPr lang="fr-FR" sz="1700" spc="-10">
                          <a:solidFill>
                            <a:srgbClr val="000000"/>
                          </a:solidFill>
                          <a:latin typeface="Arial"/>
                          <a:cs typeface="Arial"/>
                        </a:rPr>
                        <a:t>disposer </a:t>
                      </a:r>
                      <a:r>
                        <a:rPr lang="fr-FR" sz="1700">
                          <a:solidFill>
                            <a:srgbClr val="000000"/>
                          </a:solidFill>
                          <a:latin typeface="Arial"/>
                          <a:cs typeface="Arial"/>
                        </a:rPr>
                        <a:t>de</a:t>
                      </a:r>
                      <a:r>
                        <a:rPr lang="fr-FR" sz="1700" spc="-50">
                          <a:solidFill>
                            <a:srgbClr val="000000"/>
                          </a:solidFill>
                          <a:latin typeface="Arial"/>
                          <a:cs typeface="Arial"/>
                        </a:rPr>
                        <a:t> </a:t>
                      </a:r>
                      <a:r>
                        <a:rPr lang="fr-FR" sz="1700">
                          <a:solidFill>
                            <a:srgbClr val="000000"/>
                          </a:solidFill>
                          <a:latin typeface="Arial"/>
                          <a:cs typeface="Arial"/>
                        </a:rPr>
                        <a:t>modèles</a:t>
                      </a:r>
                      <a:r>
                        <a:rPr lang="fr-FR" sz="1700" spc="-50">
                          <a:solidFill>
                            <a:srgbClr val="000000"/>
                          </a:solidFill>
                          <a:latin typeface="Arial"/>
                          <a:cs typeface="Arial"/>
                        </a:rPr>
                        <a:t> </a:t>
                      </a:r>
                      <a:r>
                        <a:rPr lang="fr-FR" sz="1700">
                          <a:solidFill>
                            <a:srgbClr val="000000"/>
                          </a:solidFill>
                          <a:latin typeface="Arial"/>
                          <a:cs typeface="Arial"/>
                        </a:rPr>
                        <a:t>capables</a:t>
                      </a:r>
                      <a:r>
                        <a:rPr lang="fr-FR" sz="1700" spc="-45">
                          <a:solidFill>
                            <a:srgbClr val="000000"/>
                          </a:solidFill>
                          <a:latin typeface="Arial"/>
                          <a:cs typeface="Arial"/>
                        </a:rPr>
                        <a:t> </a:t>
                      </a:r>
                      <a:r>
                        <a:rPr lang="fr-FR" sz="1700">
                          <a:solidFill>
                            <a:srgbClr val="000000"/>
                          </a:solidFill>
                          <a:latin typeface="Arial"/>
                          <a:cs typeface="Arial"/>
                        </a:rPr>
                        <a:t>de</a:t>
                      </a:r>
                      <a:r>
                        <a:rPr lang="fr-FR" sz="1700" spc="-50">
                          <a:solidFill>
                            <a:srgbClr val="000000"/>
                          </a:solidFill>
                          <a:latin typeface="Arial"/>
                          <a:cs typeface="Arial"/>
                        </a:rPr>
                        <a:t> </a:t>
                      </a:r>
                      <a:r>
                        <a:rPr lang="fr-FR" sz="1700" spc="-10">
                          <a:solidFill>
                            <a:srgbClr val="000000"/>
                          </a:solidFill>
                          <a:latin typeface="Arial"/>
                          <a:cs typeface="Arial"/>
                        </a:rPr>
                        <a:t>mobiliser </a:t>
                      </a:r>
                      <a:r>
                        <a:rPr lang="fr-FR" sz="1700">
                          <a:solidFill>
                            <a:srgbClr val="000000"/>
                          </a:solidFill>
                          <a:latin typeface="Arial"/>
                          <a:cs typeface="Arial"/>
                        </a:rPr>
                        <a:t>nos</a:t>
                      </a:r>
                      <a:r>
                        <a:rPr lang="fr-FR" sz="1700" spc="-35">
                          <a:solidFill>
                            <a:srgbClr val="000000"/>
                          </a:solidFill>
                          <a:latin typeface="Arial"/>
                          <a:cs typeface="Arial"/>
                        </a:rPr>
                        <a:t> </a:t>
                      </a:r>
                      <a:r>
                        <a:rPr lang="fr-FR" sz="1700" spc="-10">
                          <a:solidFill>
                            <a:srgbClr val="000000"/>
                          </a:solidFill>
                          <a:latin typeface="Arial"/>
                          <a:cs typeface="Arial"/>
                        </a:rPr>
                        <a:t>collègues…</a:t>
                      </a:r>
                      <a:endParaRPr lang="fr-FR" sz="1700">
                        <a:solidFill>
                          <a:srgbClr val="000000"/>
                        </a:solidFill>
                        <a:latin typeface="Arial"/>
                        <a:cs typeface="Arial"/>
                      </a:endParaRPr>
                    </a:p>
                  </a:txBody>
                  <a:tcPr marL="0" marR="0" marT="30458"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CCD9ED"/>
                    </a:solidFill>
                  </a:tcPr>
                </a:tc>
                <a:tc>
                  <a:txBody>
                    <a:bodyPr/>
                    <a:lstStyle/>
                    <a:p>
                      <a:pPr marL="328295" marR="318770" algn="ctr">
                        <a:lnSpc>
                          <a:spcPct val="101099"/>
                        </a:lnSpc>
                        <a:spcBef>
                          <a:spcPts val="275"/>
                        </a:spcBef>
                      </a:pPr>
                      <a:r>
                        <a:rPr lang="fr-FR" sz="1700">
                          <a:solidFill>
                            <a:srgbClr val="000000"/>
                          </a:solidFill>
                          <a:latin typeface="Arial"/>
                          <a:cs typeface="Arial"/>
                        </a:rPr>
                        <a:t>Parce</a:t>
                      </a:r>
                      <a:r>
                        <a:rPr lang="fr-FR" sz="1700" spc="-55">
                          <a:solidFill>
                            <a:srgbClr val="000000"/>
                          </a:solidFill>
                          <a:latin typeface="Arial"/>
                          <a:cs typeface="Arial"/>
                        </a:rPr>
                        <a:t> </a:t>
                      </a:r>
                      <a:r>
                        <a:rPr lang="fr-FR" sz="1700">
                          <a:solidFill>
                            <a:srgbClr val="000000"/>
                          </a:solidFill>
                          <a:latin typeface="Arial"/>
                          <a:cs typeface="Arial"/>
                        </a:rPr>
                        <a:t>qu’elles</a:t>
                      </a:r>
                      <a:r>
                        <a:rPr lang="fr-FR" sz="1700" spc="-50">
                          <a:solidFill>
                            <a:srgbClr val="000000"/>
                          </a:solidFill>
                          <a:latin typeface="Arial"/>
                          <a:cs typeface="Arial"/>
                        </a:rPr>
                        <a:t> </a:t>
                      </a:r>
                      <a:r>
                        <a:rPr lang="fr-FR" sz="1700">
                          <a:solidFill>
                            <a:srgbClr val="000000"/>
                          </a:solidFill>
                          <a:latin typeface="Arial"/>
                          <a:cs typeface="Arial"/>
                        </a:rPr>
                        <a:t>risquent</a:t>
                      </a:r>
                      <a:r>
                        <a:rPr lang="fr-FR" sz="1700" spc="-50">
                          <a:solidFill>
                            <a:srgbClr val="000000"/>
                          </a:solidFill>
                          <a:latin typeface="Arial"/>
                          <a:cs typeface="Arial"/>
                        </a:rPr>
                        <a:t> </a:t>
                      </a:r>
                      <a:r>
                        <a:rPr lang="fr-FR" sz="1700">
                          <a:solidFill>
                            <a:srgbClr val="000000"/>
                          </a:solidFill>
                          <a:latin typeface="Arial"/>
                          <a:cs typeface="Arial"/>
                        </a:rPr>
                        <a:t>de</a:t>
                      </a:r>
                      <a:r>
                        <a:rPr lang="fr-FR" sz="1700" spc="-50">
                          <a:solidFill>
                            <a:srgbClr val="000000"/>
                          </a:solidFill>
                          <a:latin typeface="Arial"/>
                          <a:cs typeface="Arial"/>
                        </a:rPr>
                        <a:t> </a:t>
                      </a:r>
                      <a:r>
                        <a:rPr lang="fr-FR" sz="1700" spc="-20">
                          <a:solidFill>
                            <a:srgbClr val="000000"/>
                          </a:solidFill>
                          <a:latin typeface="Arial"/>
                          <a:cs typeface="Arial"/>
                        </a:rPr>
                        <a:t>nous </a:t>
                      </a:r>
                      <a:r>
                        <a:rPr lang="fr-FR" sz="1700">
                          <a:solidFill>
                            <a:srgbClr val="000000"/>
                          </a:solidFill>
                          <a:latin typeface="Arial"/>
                          <a:cs typeface="Arial"/>
                        </a:rPr>
                        <a:t>enfermer</a:t>
                      </a:r>
                      <a:r>
                        <a:rPr lang="fr-FR" sz="1700" spc="-45">
                          <a:solidFill>
                            <a:srgbClr val="000000"/>
                          </a:solidFill>
                          <a:latin typeface="Arial"/>
                          <a:cs typeface="Arial"/>
                        </a:rPr>
                        <a:t> </a:t>
                      </a:r>
                      <a:r>
                        <a:rPr lang="fr-FR" sz="1700">
                          <a:solidFill>
                            <a:srgbClr val="000000"/>
                          </a:solidFill>
                          <a:latin typeface="Arial"/>
                          <a:cs typeface="Arial"/>
                        </a:rPr>
                        <a:t>dans</a:t>
                      </a:r>
                      <a:r>
                        <a:rPr lang="fr-FR" sz="1700" spc="-45">
                          <a:solidFill>
                            <a:srgbClr val="000000"/>
                          </a:solidFill>
                          <a:latin typeface="Arial"/>
                          <a:cs typeface="Arial"/>
                        </a:rPr>
                        <a:t> </a:t>
                      </a:r>
                      <a:r>
                        <a:rPr lang="fr-FR" sz="1700">
                          <a:solidFill>
                            <a:srgbClr val="000000"/>
                          </a:solidFill>
                          <a:latin typeface="Arial"/>
                          <a:cs typeface="Arial"/>
                        </a:rPr>
                        <a:t>la</a:t>
                      </a:r>
                      <a:r>
                        <a:rPr lang="fr-FR" sz="1700" spc="-45">
                          <a:solidFill>
                            <a:srgbClr val="000000"/>
                          </a:solidFill>
                          <a:latin typeface="Arial"/>
                          <a:cs typeface="Arial"/>
                        </a:rPr>
                        <a:t> </a:t>
                      </a:r>
                      <a:r>
                        <a:rPr lang="fr-FR" sz="1700" spc="-10">
                          <a:solidFill>
                            <a:srgbClr val="000000"/>
                          </a:solidFill>
                          <a:latin typeface="Arial"/>
                          <a:cs typeface="Arial"/>
                        </a:rPr>
                        <a:t>construction </a:t>
                      </a:r>
                      <a:r>
                        <a:rPr lang="fr-FR" sz="1700">
                          <a:solidFill>
                            <a:srgbClr val="000000"/>
                          </a:solidFill>
                          <a:latin typeface="Arial"/>
                          <a:cs typeface="Arial"/>
                        </a:rPr>
                        <a:t>obsessionnelle</a:t>
                      </a:r>
                      <a:r>
                        <a:rPr lang="fr-FR" sz="1700" spc="-75">
                          <a:solidFill>
                            <a:srgbClr val="000000"/>
                          </a:solidFill>
                          <a:latin typeface="Arial"/>
                          <a:cs typeface="Arial"/>
                        </a:rPr>
                        <a:t> </a:t>
                      </a:r>
                      <a:r>
                        <a:rPr lang="fr-FR" sz="1700">
                          <a:solidFill>
                            <a:srgbClr val="000000"/>
                          </a:solidFill>
                          <a:latin typeface="Arial"/>
                          <a:cs typeface="Arial"/>
                        </a:rPr>
                        <a:t>de</a:t>
                      </a:r>
                      <a:r>
                        <a:rPr lang="fr-FR" sz="1700" spc="-75">
                          <a:solidFill>
                            <a:srgbClr val="000000"/>
                          </a:solidFill>
                          <a:latin typeface="Arial"/>
                          <a:cs typeface="Arial"/>
                        </a:rPr>
                        <a:t> </a:t>
                      </a:r>
                      <a:r>
                        <a:rPr lang="fr-FR" sz="1700" spc="-10">
                          <a:solidFill>
                            <a:srgbClr val="000000"/>
                          </a:solidFill>
                          <a:latin typeface="Arial"/>
                          <a:cs typeface="Arial"/>
                        </a:rPr>
                        <a:t>modèles technocratiques…</a:t>
                      </a:r>
                      <a:endParaRPr lang="fr-FR" sz="1700">
                        <a:solidFill>
                          <a:srgbClr val="000000"/>
                        </a:solidFill>
                        <a:latin typeface="Arial"/>
                        <a:cs typeface="Arial"/>
                      </a:endParaRPr>
                    </a:p>
                  </a:txBody>
                  <a:tcPr marL="0" marR="0" marT="30458"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CCD9ED"/>
                    </a:solidFill>
                  </a:tcPr>
                </a:tc>
                <a:extLst>
                  <a:ext uri="{0D108BD9-81ED-4DB2-BD59-A6C34878D82A}">
                    <a16:rowId xmlns:a16="http://schemas.microsoft.com/office/drawing/2014/main" val="10001"/>
                  </a:ext>
                </a:extLst>
              </a:tr>
              <a:tr h="1065691">
                <a:tc>
                  <a:txBody>
                    <a:bodyPr/>
                    <a:lstStyle/>
                    <a:p>
                      <a:pPr marL="131445" marR="123189" algn="ctr">
                        <a:lnSpc>
                          <a:spcPct val="101099"/>
                        </a:lnSpc>
                        <a:spcBef>
                          <a:spcPts val="265"/>
                        </a:spcBef>
                      </a:pPr>
                      <a:endParaRPr lang="fr-FR" sz="1700" cap="small" baseline="0" dirty="0">
                        <a:solidFill>
                          <a:srgbClr val="000000"/>
                        </a:solidFill>
                        <a:latin typeface="Abadi" panose="020F0502020204030204" pitchFamily="34" charset="0"/>
                        <a:cs typeface="Arial"/>
                      </a:endParaRPr>
                    </a:p>
                  </a:txBody>
                  <a:tcPr marL="0" marR="0" marT="2935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7EDF6"/>
                    </a:solidFill>
                  </a:tcPr>
                </a:tc>
                <a:tc>
                  <a:txBody>
                    <a:bodyPr/>
                    <a:lstStyle/>
                    <a:p>
                      <a:pPr marL="274320" marR="201930" indent="-65405" algn="ctr">
                        <a:lnSpc>
                          <a:spcPct val="101099"/>
                        </a:lnSpc>
                        <a:spcBef>
                          <a:spcPts val="265"/>
                        </a:spcBef>
                      </a:pPr>
                      <a:endParaRPr lang="fr-FR" sz="1700" cap="small" baseline="0" dirty="0">
                        <a:solidFill>
                          <a:srgbClr val="000000"/>
                        </a:solidFill>
                        <a:latin typeface="Abadi" panose="020F0502020204030204" pitchFamily="34" charset="0"/>
                        <a:cs typeface="Arial"/>
                      </a:endParaRPr>
                    </a:p>
                  </a:txBody>
                  <a:tcPr marL="0" marR="0" marT="2935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7EDF6"/>
                    </a:solidFill>
                  </a:tcPr>
                </a:tc>
                <a:extLst>
                  <a:ext uri="{0D108BD9-81ED-4DB2-BD59-A6C34878D82A}">
                    <a16:rowId xmlns:a16="http://schemas.microsoft.com/office/drawing/2014/main" val="10002"/>
                  </a:ext>
                </a:extLst>
              </a:tr>
              <a:tr h="1406929">
                <a:tc>
                  <a:txBody>
                    <a:bodyPr/>
                    <a:lstStyle/>
                    <a:p>
                      <a:pPr marL="637540" marR="633095" indent="3810" algn="ctr">
                        <a:lnSpc>
                          <a:spcPct val="100000"/>
                        </a:lnSpc>
                        <a:spcBef>
                          <a:spcPts val="414"/>
                        </a:spcBef>
                      </a:pPr>
                      <a:endParaRPr lang="fr-FR" sz="2200" cap="small" baseline="0" dirty="0">
                        <a:solidFill>
                          <a:srgbClr val="000000"/>
                        </a:solidFill>
                        <a:latin typeface="Abadi" panose="020F0502020204030204" pitchFamily="34" charset="0"/>
                        <a:cs typeface="Arial"/>
                      </a:endParaRPr>
                    </a:p>
                  </a:txBody>
                  <a:tcPr marL="0" marR="0" marT="45963"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CD9ED"/>
                    </a:solidFill>
                  </a:tcPr>
                </a:tc>
                <a:tc>
                  <a:txBody>
                    <a:bodyPr/>
                    <a:lstStyle/>
                    <a:p>
                      <a:pPr marL="581660" marR="417830" indent="-159385" algn="ctr">
                        <a:lnSpc>
                          <a:spcPct val="100000"/>
                        </a:lnSpc>
                        <a:spcBef>
                          <a:spcPts val="414"/>
                        </a:spcBef>
                      </a:pPr>
                      <a:endParaRPr lang="fr-FR" sz="2200" cap="small" baseline="0" dirty="0">
                        <a:solidFill>
                          <a:srgbClr val="000000"/>
                        </a:solidFill>
                        <a:latin typeface="Abadi" panose="020F0502020204030204" pitchFamily="34" charset="0"/>
                        <a:cs typeface="Arial"/>
                      </a:endParaRPr>
                    </a:p>
                  </a:txBody>
                  <a:tcPr marL="0" marR="0" marT="45963"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CD9ED"/>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48949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F21478-C415-135E-D558-37FB3C4F1B9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E6C1657-C0D9-0054-5764-908EA0690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C4E504A-F655-4EAB-2C8C-8A60691B0F6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a:solidFill>
                  <a:schemeClr val="tx1"/>
                </a:solidFill>
                <a:latin typeface="+mj-lt"/>
                <a:ea typeface="+mj-ea"/>
                <a:cs typeface="+mj-cs"/>
              </a:rPr>
              <a:t>En conclusion…</a:t>
            </a:r>
          </a:p>
        </p:txBody>
      </p:sp>
      <p:sp>
        <p:nvSpPr>
          <p:cNvPr id="23" name="Rectangle 22">
            <a:extLst>
              <a:ext uri="{FF2B5EF4-FFF2-40B4-BE49-F238E27FC236}">
                <a16:creationId xmlns:a16="http://schemas.microsoft.com/office/drawing/2014/main" id="{257D8103-D5DE-EABA-872E-C0439371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0BE5AE4-7BE1-D212-D4B1-C005C9061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 name="object 7">
            <a:extLst>
              <a:ext uri="{FF2B5EF4-FFF2-40B4-BE49-F238E27FC236}">
                <a16:creationId xmlns:a16="http://schemas.microsoft.com/office/drawing/2014/main" id="{DC54992E-D6A4-161D-56A7-B3BCF8830F01}"/>
              </a:ext>
            </a:extLst>
          </p:cNvPr>
          <p:cNvGraphicFramePr>
            <a:graphicFrameLocks noGrp="1"/>
          </p:cNvGraphicFramePr>
          <p:nvPr>
            <p:extLst>
              <p:ext uri="{D42A27DB-BD31-4B8C-83A1-F6EECF244321}">
                <p14:modId xmlns:p14="http://schemas.microsoft.com/office/powerpoint/2010/main" val="1275406408"/>
              </p:ext>
            </p:extLst>
          </p:nvPr>
        </p:nvGraphicFramePr>
        <p:xfrm>
          <a:off x="5215151" y="625683"/>
          <a:ext cx="6145278" cy="5462745"/>
        </p:xfrm>
        <a:graphic>
          <a:graphicData uri="http://schemas.openxmlformats.org/drawingml/2006/table">
            <a:tbl>
              <a:tblPr firstRow="1" bandRow="1">
                <a:tableStyleId>{2D5ABB26-0587-4C30-8999-92F81FD0307C}</a:tableStyleId>
              </a:tblPr>
              <a:tblGrid>
                <a:gridCol w="3099497">
                  <a:extLst>
                    <a:ext uri="{9D8B030D-6E8A-4147-A177-3AD203B41FA5}">
                      <a16:colId xmlns:a16="http://schemas.microsoft.com/office/drawing/2014/main" val="20000"/>
                    </a:ext>
                  </a:extLst>
                </a:gridCol>
                <a:gridCol w="3045781">
                  <a:extLst>
                    <a:ext uri="{9D8B030D-6E8A-4147-A177-3AD203B41FA5}">
                      <a16:colId xmlns:a16="http://schemas.microsoft.com/office/drawing/2014/main" val="20001"/>
                    </a:ext>
                  </a:extLst>
                </a:gridCol>
              </a:tblGrid>
              <a:tr h="1405822">
                <a:tc>
                  <a:txBody>
                    <a:bodyPr/>
                    <a:lstStyle/>
                    <a:p>
                      <a:pPr marL="103505" marR="100965" indent="393700" algn="ctr">
                        <a:lnSpc>
                          <a:spcPct val="100000"/>
                        </a:lnSpc>
                        <a:spcBef>
                          <a:spcPts val="405"/>
                        </a:spcBef>
                      </a:pPr>
                      <a:r>
                        <a:rPr lang="fr-FR" sz="2200" dirty="0">
                          <a:solidFill>
                            <a:srgbClr val="FFFFFF"/>
                          </a:solidFill>
                          <a:latin typeface="Arial"/>
                          <a:cs typeface="Arial"/>
                        </a:rPr>
                        <a:t>Pourquoi</a:t>
                      </a:r>
                      <a:r>
                        <a:rPr lang="fr-FR" sz="2200" spc="105" dirty="0">
                          <a:solidFill>
                            <a:srgbClr val="FFFFFF"/>
                          </a:solidFill>
                          <a:latin typeface="Arial"/>
                          <a:cs typeface="Arial"/>
                        </a:rPr>
                        <a:t> </a:t>
                      </a:r>
                      <a:r>
                        <a:rPr lang="fr-FR" sz="2200" dirty="0">
                          <a:solidFill>
                            <a:srgbClr val="FFFFFF"/>
                          </a:solidFill>
                          <a:latin typeface="Arial"/>
                          <a:cs typeface="Arial"/>
                        </a:rPr>
                        <a:t>nous</a:t>
                      </a:r>
                      <a:r>
                        <a:rPr lang="fr-FR" sz="2200" spc="120" dirty="0">
                          <a:solidFill>
                            <a:srgbClr val="FFFFFF"/>
                          </a:solidFill>
                          <a:latin typeface="Arial"/>
                          <a:cs typeface="Arial"/>
                        </a:rPr>
                        <a:t> </a:t>
                      </a:r>
                      <a:r>
                        <a:rPr lang="fr-FR" sz="2200" spc="-10" dirty="0">
                          <a:solidFill>
                            <a:srgbClr val="FFFFFF"/>
                          </a:solidFill>
                          <a:latin typeface="Arial"/>
                          <a:cs typeface="Arial"/>
                        </a:rPr>
                        <a:t>avons </a:t>
                      </a:r>
                      <a:r>
                        <a:rPr lang="fr-FR" sz="2200" dirty="0">
                          <a:solidFill>
                            <a:srgbClr val="FFFFFF"/>
                          </a:solidFill>
                          <a:latin typeface="Arial"/>
                          <a:cs typeface="Arial"/>
                        </a:rPr>
                        <a:t>vraiment</a:t>
                      </a:r>
                      <a:r>
                        <a:rPr lang="fr-FR" sz="2200" spc="85" dirty="0">
                          <a:solidFill>
                            <a:srgbClr val="FFFFFF"/>
                          </a:solidFill>
                          <a:latin typeface="Arial"/>
                          <a:cs typeface="Arial"/>
                        </a:rPr>
                        <a:t> </a:t>
                      </a:r>
                      <a:r>
                        <a:rPr lang="fr-FR" sz="2200" dirty="0">
                          <a:solidFill>
                            <a:srgbClr val="FFFFFF"/>
                          </a:solidFill>
                          <a:latin typeface="Arial"/>
                          <a:cs typeface="Arial"/>
                        </a:rPr>
                        <a:t>besoin</a:t>
                      </a:r>
                      <a:r>
                        <a:rPr lang="fr-FR" sz="2200" spc="110" dirty="0">
                          <a:solidFill>
                            <a:srgbClr val="FFFFFF"/>
                          </a:solidFill>
                          <a:latin typeface="Arial"/>
                          <a:cs typeface="Arial"/>
                        </a:rPr>
                        <a:t> </a:t>
                      </a:r>
                      <a:r>
                        <a:rPr lang="fr-FR" sz="2200" spc="-10" dirty="0">
                          <a:solidFill>
                            <a:srgbClr val="FFFFFF"/>
                          </a:solidFill>
                          <a:latin typeface="Arial"/>
                          <a:cs typeface="Arial"/>
                        </a:rPr>
                        <a:t>d’utopie…</a:t>
                      </a:r>
                      <a:endParaRPr lang="fr-FR" sz="2200" dirty="0">
                        <a:latin typeface="Arial"/>
                        <a:cs typeface="Arial"/>
                      </a:endParaRPr>
                    </a:p>
                  </a:txBody>
                  <a:tcPr marL="0" marR="0" marT="44856"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1D86CD"/>
                    </a:solidFill>
                  </a:tcPr>
                </a:tc>
                <a:tc>
                  <a:txBody>
                    <a:bodyPr/>
                    <a:lstStyle/>
                    <a:p>
                      <a:pPr marL="203200" marR="198120" indent="3175" algn="ctr">
                        <a:lnSpc>
                          <a:spcPct val="100000"/>
                        </a:lnSpc>
                        <a:spcBef>
                          <a:spcPts val="405"/>
                        </a:spcBef>
                      </a:pPr>
                      <a:r>
                        <a:rPr lang="fr-FR" sz="2200">
                          <a:solidFill>
                            <a:srgbClr val="FFFFFF"/>
                          </a:solidFill>
                          <a:latin typeface="Arial"/>
                          <a:cs typeface="Arial"/>
                        </a:rPr>
                        <a:t>Pourquoi</a:t>
                      </a:r>
                      <a:r>
                        <a:rPr lang="fr-FR" sz="2200" spc="105">
                          <a:solidFill>
                            <a:srgbClr val="FFFFFF"/>
                          </a:solidFill>
                          <a:latin typeface="Arial"/>
                          <a:cs typeface="Arial"/>
                        </a:rPr>
                        <a:t> </a:t>
                      </a:r>
                      <a:r>
                        <a:rPr lang="fr-FR" sz="2200">
                          <a:solidFill>
                            <a:srgbClr val="FFFFFF"/>
                          </a:solidFill>
                          <a:latin typeface="Arial"/>
                          <a:cs typeface="Arial"/>
                        </a:rPr>
                        <a:t>nous</a:t>
                      </a:r>
                      <a:r>
                        <a:rPr lang="fr-FR" sz="2200" spc="120">
                          <a:solidFill>
                            <a:srgbClr val="FFFFFF"/>
                          </a:solidFill>
                          <a:latin typeface="Arial"/>
                          <a:cs typeface="Arial"/>
                        </a:rPr>
                        <a:t> </a:t>
                      </a:r>
                      <a:r>
                        <a:rPr lang="fr-FR" sz="2200" spc="-10">
                          <a:solidFill>
                            <a:srgbClr val="FFFFFF"/>
                          </a:solidFill>
                          <a:latin typeface="Arial"/>
                          <a:cs typeface="Arial"/>
                        </a:rPr>
                        <a:t>devons </a:t>
                      </a:r>
                      <a:r>
                        <a:rPr lang="fr-FR" sz="2200">
                          <a:solidFill>
                            <a:srgbClr val="FFFFFF"/>
                          </a:solidFill>
                          <a:latin typeface="Arial"/>
                          <a:cs typeface="Arial"/>
                        </a:rPr>
                        <a:t>vraiment</a:t>
                      </a:r>
                      <a:r>
                        <a:rPr lang="fr-FR" sz="2200" spc="60">
                          <a:solidFill>
                            <a:srgbClr val="FFFFFF"/>
                          </a:solidFill>
                          <a:latin typeface="Arial"/>
                          <a:cs typeface="Arial"/>
                        </a:rPr>
                        <a:t> </a:t>
                      </a:r>
                      <a:r>
                        <a:rPr lang="fr-FR" sz="2200">
                          <a:solidFill>
                            <a:srgbClr val="FFFFFF"/>
                          </a:solidFill>
                          <a:latin typeface="Arial"/>
                          <a:cs typeface="Arial"/>
                        </a:rPr>
                        <a:t>nous</a:t>
                      </a:r>
                      <a:r>
                        <a:rPr lang="fr-FR" sz="2200" spc="80">
                          <a:solidFill>
                            <a:srgbClr val="FFFFFF"/>
                          </a:solidFill>
                          <a:latin typeface="Arial"/>
                          <a:cs typeface="Arial"/>
                        </a:rPr>
                        <a:t> </a:t>
                      </a:r>
                      <a:r>
                        <a:rPr lang="fr-FR" sz="2200">
                          <a:solidFill>
                            <a:srgbClr val="FFFFFF"/>
                          </a:solidFill>
                          <a:latin typeface="Arial"/>
                          <a:cs typeface="Arial"/>
                        </a:rPr>
                        <a:t>méfier</a:t>
                      </a:r>
                      <a:r>
                        <a:rPr lang="fr-FR" sz="2200" spc="80">
                          <a:solidFill>
                            <a:srgbClr val="FFFFFF"/>
                          </a:solidFill>
                          <a:latin typeface="Arial"/>
                          <a:cs typeface="Arial"/>
                        </a:rPr>
                        <a:t> </a:t>
                      </a:r>
                      <a:r>
                        <a:rPr lang="fr-FR" sz="2200" spc="-25">
                          <a:solidFill>
                            <a:srgbClr val="FFFFFF"/>
                          </a:solidFill>
                          <a:latin typeface="Arial"/>
                          <a:cs typeface="Arial"/>
                        </a:rPr>
                        <a:t>des </a:t>
                      </a:r>
                      <a:r>
                        <a:rPr lang="fr-FR" sz="2200" spc="-10">
                          <a:solidFill>
                            <a:srgbClr val="FFFFFF"/>
                          </a:solidFill>
                          <a:latin typeface="Arial"/>
                          <a:cs typeface="Arial"/>
                        </a:rPr>
                        <a:t>utopies…</a:t>
                      </a:r>
                      <a:endParaRPr lang="fr-FR" sz="2200">
                        <a:latin typeface="Arial"/>
                        <a:cs typeface="Arial"/>
                      </a:endParaRPr>
                    </a:p>
                  </a:txBody>
                  <a:tcPr marL="0" marR="0" marT="44856"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1D86CD"/>
                    </a:solidFill>
                  </a:tcPr>
                </a:tc>
                <a:extLst>
                  <a:ext uri="{0D108BD9-81ED-4DB2-BD59-A6C34878D82A}">
                    <a16:rowId xmlns:a16="http://schemas.microsoft.com/office/drawing/2014/main" val="10000"/>
                  </a:ext>
                </a:extLst>
              </a:tr>
              <a:tr h="1576939">
                <a:tc>
                  <a:txBody>
                    <a:bodyPr/>
                    <a:lstStyle/>
                    <a:p>
                      <a:pPr marL="160655" marR="152400" indent="635" algn="ctr">
                        <a:lnSpc>
                          <a:spcPct val="101099"/>
                        </a:lnSpc>
                        <a:spcBef>
                          <a:spcPts val="275"/>
                        </a:spcBef>
                      </a:pPr>
                      <a:r>
                        <a:rPr lang="fr-FR" sz="1700">
                          <a:solidFill>
                            <a:srgbClr val="000000"/>
                          </a:solidFill>
                          <a:latin typeface="Arial"/>
                          <a:cs typeface="Arial"/>
                        </a:rPr>
                        <a:t>Pour</a:t>
                      </a:r>
                      <a:r>
                        <a:rPr lang="fr-FR" sz="1700" spc="-40">
                          <a:solidFill>
                            <a:srgbClr val="000000"/>
                          </a:solidFill>
                          <a:latin typeface="Arial"/>
                          <a:cs typeface="Arial"/>
                        </a:rPr>
                        <a:t> </a:t>
                      </a:r>
                      <a:r>
                        <a:rPr lang="fr-FR" sz="1700">
                          <a:solidFill>
                            <a:srgbClr val="000000"/>
                          </a:solidFill>
                          <a:latin typeface="Arial"/>
                          <a:cs typeface="Arial"/>
                        </a:rPr>
                        <a:t>nous</a:t>
                      </a:r>
                      <a:r>
                        <a:rPr lang="fr-FR" sz="1700" spc="-40">
                          <a:solidFill>
                            <a:srgbClr val="000000"/>
                          </a:solidFill>
                          <a:latin typeface="Arial"/>
                          <a:cs typeface="Arial"/>
                        </a:rPr>
                        <a:t> </a:t>
                      </a:r>
                      <a:r>
                        <a:rPr lang="fr-FR" sz="1700">
                          <a:solidFill>
                            <a:srgbClr val="000000"/>
                          </a:solidFill>
                          <a:latin typeface="Arial"/>
                          <a:cs typeface="Arial"/>
                        </a:rPr>
                        <a:t>mettre</a:t>
                      </a:r>
                      <a:r>
                        <a:rPr lang="fr-FR" sz="1700" spc="-40">
                          <a:solidFill>
                            <a:srgbClr val="000000"/>
                          </a:solidFill>
                          <a:latin typeface="Arial"/>
                          <a:cs typeface="Arial"/>
                        </a:rPr>
                        <a:t> </a:t>
                      </a:r>
                      <a:r>
                        <a:rPr lang="fr-FR" sz="1700">
                          <a:solidFill>
                            <a:srgbClr val="000000"/>
                          </a:solidFill>
                          <a:latin typeface="Arial"/>
                          <a:cs typeface="Arial"/>
                        </a:rPr>
                        <a:t>en</a:t>
                      </a:r>
                      <a:r>
                        <a:rPr lang="fr-FR" sz="1700" spc="-40">
                          <a:solidFill>
                            <a:srgbClr val="000000"/>
                          </a:solidFill>
                          <a:latin typeface="Arial"/>
                          <a:cs typeface="Arial"/>
                        </a:rPr>
                        <a:t> </a:t>
                      </a:r>
                      <a:r>
                        <a:rPr lang="fr-FR" sz="1700" spc="-10">
                          <a:solidFill>
                            <a:srgbClr val="000000"/>
                          </a:solidFill>
                          <a:latin typeface="Arial"/>
                          <a:cs typeface="Arial"/>
                        </a:rPr>
                        <a:t>mouvement, </a:t>
                      </a:r>
                      <a:r>
                        <a:rPr lang="fr-FR" sz="1700">
                          <a:solidFill>
                            <a:srgbClr val="000000"/>
                          </a:solidFill>
                          <a:latin typeface="Arial"/>
                          <a:cs typeface="Arial"/>
                        </a:rPr>
                        <a:t>nourrir</a:t>
                      </a:r>
                      <a:r>
                        <a:rPr lang="fr-FR" sz="1700" spc="-50">
                          <a:solidFill>
                            <a:srgbClr val="000000"/>
                          </a:solidFill>
                          <a:latin typeface="Arial"/>
                          <a:cs typeface="Arial"/>
                        </a:rPr>
                        <a:t> </a:t>
                      </a:r>
                      <a:r>
                        <a:rPr lang="fr-FR" sz="1700">
                          <a:solidFill>
                            <a:srgbClr val="000000"/>
                          </a:solidFill>
                          <a:latin typeface="Arial"/>
                          <a:cs typeface="Arial"/>
                        </a:rPr>
                        <a:t>notre</a:t>
                      </a:r>
                      <a:r>
                        <a:rPr lang="fr-FR" sz="1700" spc="-50">
                          <a:solidFill>
                            <a:srgbClr val="000000"/>
                          </a:solidFill>
                          <a:latin typeface="Arial"/>
                          <a:cs typeface="Arial"/>
                        </a:rPr>
                        <a:t> </a:t>
                      </a:r>
                      <a:r>
                        <a:rPr lang="fr-FR" sz="1700">
                          <a:solidFill>
                            <a:srgbClr val="000000"/>
                          </a:solidFill>
                          <a:latin typeface="Arial"/>
                          <a:cs typeface="Arial"/>
                        </a:rPr>
                        <a:t>inventivité</a:t>
                      </a:r>
                      <a:r>
                        <a:rPr lang="fr-FR" sz="1700" spc="-50">
                          <a:solidFill>
                            <a:srgbClr val="000000"/>
                          </a:solidFill>
                          <a:latin typeface="Arial"/>
                          <a:cs typeface="Arial"/>
                        </a:rPr>
                        <a:t> </a:t>
                      </a:r>
                      <a:r>
                        <a:rPr lang="fr-FR" sz="1700">
                          <a:solidFill>
                            <a:srgbClr val="000000"/>
                          </a:solidFill>
                          <a:latin typeface="Arial"/>
                          <a:cs typeface="Arial"/>
                        </a:rPr>
                        <a:t>et</a:t>
                      </a:r>
                      <a:r>
                        <a:rPr lang="fr-FR" sz="1700" spc="-50">
                          <a:solidFill>
                            <a:srgbClr val="000000"/>
                          </a:solidFill>
                          <a:latin typeface="Arial"/>
                          <a:cs typeface="Arial"/>
                        </a:rPr>
                        <a:t> </a:t>
                      </a:r>
                      <a:r>
                        <a:rPr lang="fr-FR" sz="1700" spc="-10">
                          <a:solidFill>
                            <a:srgbClr val="000000"/>
                          </a:solidFill>
                          <a:latin typeface="Arial"/>
                          <a:cs typeface="Arial"/>
                        </a:rPr>
                        <a:t>disposer </a:t>
                      </a:r>
                      <a:r>
                        <a:rPr lang="fr-FR" sz="1700">
                          <a:solidFill>
                            <a:srgbClr val="000000"/>
                          </a:solidFill>
                          <a:latin typeface="Arial"/>
                          <a:cs typeface="Arial"/>
                        </a:rPr>
                        <a:t>de</a:t>
                      </a:r>
                      <a:r>
                        <a:rPr lang="fr-FR" sz="1700" spc="-50">
                          <a:solidFill>
                            <a:srgbClr val="000000"/>
                          </a:solidFill>
                          <a:latin typeface="Arial"/>
                          <a:cs typeface="Arial"/>
                        </a:rPr>
                        <a:t> </a:t>
                      </a:r>
                      <a:r>
                        <a:rPr lang="fr-FR" sz="1700">
                          <a:solidFill>
                            <a:srgbClr val="000000"/>
                          </a:solidFill>
                          <a:latin typeface="Arial"/>
                          <a:cs typeface="Arial"/>
                        </a:rPr>
                        <a:t>modèles</a:t>
                      </a:r>
                      <a:r>
                        <a:rPr lang="fr-FR" sz="1700" spc="-50">
                          <a:solidFill>
                            <a:srgbClr val="000000"/>
                          </a:solidFill>
                          <a:latin typeface="Arial"/>
                          <a:cs typeface="Arial"/>
                        </a:rPr>
                        <a:t> </a:t>
                      </a:r>
                      <a:r>
                        <a:rPr lang="fr-FR" sz="1700">
                          <a:solidFill>
                            <a:srgbClr val="000000"/>
                          </a:solidFill>
                          <a:latin typeface="Arial"/>
                          <a:cs typeface="Arial"/>
                        </a:rPr>
                        <a:t>capables</a:t>
                      </a:r>
                      <a:r>
                        <a:rPr lang="fr-FR" sz="1700" spc="-45">
                          <a:solidFill>
                            <a:srgbClr val="000000"/>
                          </a:solidFill>
                          <a:latin typeface="Arial"/>
                          <a:cs typeface="Arial"/>
                        </a:rPr>
                        <a:t> </a:t>
                      </a:r>
                      <a:r>
                        <a:rPr lang="fr-FR" sz="1700">
                          <a:solidFill>
                            <a:srgbClr val="000000"/>
                          </a:solidFill>
                          <a:latin typeface="Arial"/>
                          <a:cs typeface="Arial"/>
                        </a:rPr>
                        <a:t>de</a:t>
                      </a:r>
                      <a:r>
                        <a:rPr lang="fr-FR" sz="1700" spc="-50">
                          <a:solidFill>
                            <a:srgbClr val="000000"/>
                          </a:solidFill>
                          <a:latin typeface="Arial"/>
                          <a:cs typeface="Arial"/>
                        </a:rPr>
                        <a:t> </a:t>
                      </a:r>
                      <a:r>
                        <a:rPr lang="fr-FR" sz="1700" spc="-10">
                          <a:solidFill>
                            <a:srgbClr val="000000"/>
                          </a:solidFill>
                          <a:latin typeface="Arial"/>
                          <a:cs typeface="Arial"/>
                        </a:rPr>
                        <a:t>mobiliser </a:t>
                      </a:r>
                      <a:r>
                        <a:rPr lang="fr-FR" sz="1700">
                          <a:solidFill>
                            <a:srgbClr val="000000"/>
                          </a:solidFill>
                          <a:latin typeface="Arial"/>
                          <a:cs typeface="Arial"/>
                        </a:rPr>
                        <a:t>nos</a:t>
                      </a:r>
                      <a:r>
                        <a:rPr lang="fr-FR" sz="1700" spc="-35">
                          <a:solidFill>
                            <a:srgbClr val="000000"/>
                          </a:solidFill>
                          <a:latin typeface="Arial"/>
                          <a:cs typeface="Arial"/>
                        </a:rPr>
                        <a:t> </a:t>
                      </a:r>
                      <a:r>
                        <a:rPr lang="fr-FR" sz="1700" spc="-10">
                          <a:solidFill>
                            <a:srgbClr val="000000"/>
                          </a:solidFill>
                          <a:latin typeface="Arial"/>
                          <a:cs typeface="Arial"/>
                        </a:rPr>
                        <a:t>collègues…</a:t>
                      </a:r>
                      <a:endParaRPr lang="fr-FR" sz="1700">
                        <a:solidFill>
                          <a:srgbClr val="000000"/>
                        </a:solidFill>
                        <a:latin typeface="Arial"/>
                        <a:cs typeface="Arial"/>
                      </a:endParaRPr>
                    </a:p>
                  </a:txBody>
                  <a:tcPr marL="0" marR="0" marT="30458"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CCD9ED"/>
                    </a:solidFill>
                  </a:tcPr>
                </a:tc>
                <a:tc>
                  <a:txBody>
                    <a:bodyPr/>
                    <a:lstStyle/>
                    <a:p>
                      <a:pPr marL="328295" marR="318770" algn="ctr">
                        <a:lnSpc>
                          <a:spcPct val="101099"/>
                        </a:lnSpc>
                        <a:spcBef>
                          <a:spcPts val="275"/>
                        </a:spcBef>
                      </a:pPr>
                      <a:r>
                        <a:rPr lang="fr-FR" sz="1700">
                          <a:solidFill>
                            <a:srgbClr val="000000"/>
                          </a:solidFill>
                          <a:latin typeface="Arial"/>
                          <a:cs typeface="Arial"/>
                        </a:rPr>
                        <a:t>Parce</a:t>
                      </a:r>
                      <a:r>
                        <a:rPr lang="fr-FR" sz="1700" spc="-55">
                          <a:solidFill>
                            <a:srgbClr val="000000"/>
                          </a:solidFill>
                          <a:latin typeface="Arial"/>
                          <a:cs typeface="Arial"/>
                        </a:rPr>
                        <a:t> </a:t>
                      </a:r>
                      <a:r>
                        <a:rPr lang="fr-FR" sz="1700">
                          <a:solidFill>
                            <a:srgbClr val="000000"/>
                          </a:solidFill>
                          <a:latin typeface="Arial"/>
                          <a:cs typeface="Arial"/>
                        </a:rPr>
                        <a:t>qu’elles</a:t>
                      </a:r>
                      <a:r>
                        <a:rPr lang="fr-FR" sz="1700" spc="-50">
                          <a:solidFill>
                            <a:srgbClr val="000000"/>
                          </a:solidFill>
                          <a:latin typeface="Arial"/>
                          <a:cs typeface="Arial"/>
                        </a:rPr>
                        <a:t> </a:t>
                      </a:r>
                      <a:r>
                        <a:rPr lang="fr-FR" sz="1700">
                          <a:solidFill>
                            <a:srgbClr val="000000"/>
                          </a:solidFill>
                          <a:latin typeface="Arial"/>
                          <a:cs typeface="Arial"/>
                        </a:rPr>
                        <a:t>risquent</a:t>
                      </a:r>
                      <a:r>
                        <a:rPr lang="fr-FR" sz="1700" spc="-50">
                          <a:solidFill>
                            <a:srgbClr val="000000"/>
                          </a:solidFill>
                          <a:latin typeface="Arial"/>
                          <a:cs typeface="Arial"/>
                        </a:rPr>
                        <a:t> </a:t>
                      </a:r>
                      <a:r>
                        <a:rPr lang="fr-FR" sz="1700">
                          <a:solidFill>
                            <a:srgbClr val="000000"/>
                          </a:solidFill>
                          <a:latin typeface="Arial"/>
                          <a:cs typeface="Arial"/>
                        </a:rPr>
                        <a:t>de</a:t>
                      </a:r>
                      <a:r>
                        <a:rPr lang="fr-FR" sz="1700" spc="-50">
                          <a:solidFill>
                            <a:srgbClr val="000000"/>
                          </a:solidFill>
                          <a:latin typeface="Arial"/>
                          <a:cs typeface="Arial"/>
                        </a:rPr>
                        <a:t> </a:t>
                      </a:r>
                      <a:r>
                        <a:rPr lang="fr-FR" sz="1700" spc="-20">
                          <a:solidFill>
                            <a:srgbClr val="000000"/>
                          </a:solidFill>
                          <a:latin typeface="Arial"/>
                          <a:cs typeface="Arial"/>
                        </a:rPr>
                        <a:t>nous </a:t>
                      </a:r>
                      <a:r>
                        <a:rPr lang="fr-FR" sz="1700">
                          <a:solidFill>
                            <a:srgbClr val="000000"/>
                          </a:solidFill>
                          <a:latin typeface="Arial"/>
                          <a:cs typeface="Arial"/>
                        </a:rPr>
                        <a:t>enfermer</a:t>
                      </a:r>
                      <a:r>
                        <a:rPr lang="fr-FR" sz="1700" spc="-45">
                          <a:solidFill>
                            <a:srgbClr val="000000"/>
                          </a:solidFill>
                          <a:latin typeface="Arial"/>
                          <a:cs typeface="Arial"/>
                        </a:rPr>
                        <a:t> </a:t>
                      </a:r>
                      <a:r>
                        <a:rPr lang="fr-FR" sz="1700">
                          <a:solidFill>
                            <a:srgbClr val="000000"/>
                          </a:solidFill>
                          <a:latin typeface="Arial"/>
                          <a:cs typeface="Arial"/>
                        </a:rPr>
                        <a:t>dans</a:t>
                      </a:r>
                      <a:r>
                        <a:rPr lang="fr-FR" sz="1700" spc="-45">
                          <a:solidFill>
                            <a:srgbClr val="000000"/>
                          </a:solidFill>
                          <a:latin typeface="Arial"/>
                          <a:cs typeface="Arial"/>
                        </a:rPr>
                        <a:t> </a:t>
                      </a:r>
                      <a:r>
                        <a:rPr lang="fr-FR" sz="1700">
                          <a:solidFill>
                            <a:srgbClr val="000000"/>
                          </a:solidFill>
                          <a:latin typeface="Arial"/>
                          <a:cs typeface="Arial"/>
                        </a:rPr>
                        <a:t>la</a:t>
                      </a:r>
                      <a:r>
                        <a:rPr lang="fr-FR" sz="1700" spc="-45">
                          <a:solidFill>
                            <a:srgbClr val="000000"/>
                          </a:solidFill>
                          <a:latin typeface="Arial"/>
                          <a:cs typeface="Arial"/>
                        </a:rPr>
                        <a:t> </a:t>
                      </a:r>
                      <a:r>
                        <a:rPr lang="fr-FR" sz="1700" spc="-10">
                          <a:solidFill>
                            <a:srgbClr val="000000"/>
                          </a:solidFill>
                          <a:latin typeface="Arial"/>
                          <a:cs typeface="Arial"/>
                        </a:rPr>
                        <a:t>construction </a:t>
                      </a:r>
                      <a:r>
                        <a:rPr lang="fr-FR" sz="1700">
                          <a:solidFill>
                            <a:srgbClr val="000000"/>
                          </a:solidFill>
                          <a:latin typeface="Arial"/>
                          <a:cs typeface="Arial"/>
                        </a:rPr>
                        <a:t>obsessionnelle</a:t>
                      </a:r>
                      <a:r>
                        <a:rPr lang="fr-FR" sz="1700" spc="-75">
                          <a:solidFill>
                            <a:srgbClr val="000000"/>
                          </a:solidFill>
                          <a:latin typeface="Arial"/>
                          <a:cs typeface="Arial"/>
                        </a:rPr>
                        <a:t> </a:t>
                      </a:r>
                      <a:r>
                        <a:rPr lang="fr-FR" sz="1700">
                          <a:solidFill>
                            <a:srgbClr val="000000"/>
                          </a:solidFill>
                          <a:latin typeface="Arial"/>
                          <a:cs typeface="Arial"/>
                        </a:rPr>
                        <a:t>de</a:t>
                      </a:r>
                      <a:r>
                        <a:rPr lang="fr-FR" sz="1700" spc="-75">
                          <a:solidFill>
                            <a:srgbClr val="000000"/>
                          </a:solidFill>
                          <a:latin typeface="Arial"/>
                          <a:cs typeface="Arial"/>
                        </a:rPr>
                        <a:t> </a:t>
                      </a:r>
                      <a:r>
                        <a:rPr lang="fr-FR" sz="1700" spc="-10">
                          <a:solidFill>
                            <a:srgbClr val="000000"/>
                          </a:solidFill>
                          <a:latin typeface="Arial"/>
                          <a:cs typeface="Arial"/>
                        </a:rPr>
                        <a:t>modèles technocratiques…</a:t>
                      </a:r>
                      <a:endParaRPr lang="fr-FR" sz="1700">
                        <a:solidFill>
                          <a:srgbClr val="000000"/>
                        </a:solidFill>
                        <a:latin typeface="Arial"/>
                        <a:cs typeface="Arial"/>
                      </a:endParaRPr>
                    </a:p>
                  </a:txBody>
                  <a:tcPr marL="0" marR="0" marT="30458"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CCD9ED"/>
                    </a:solidFill>
                  </a:tcPr>
                </a:tc>
                <a:extLst>
                  <a:ext uri="{0D108BD9-81ED-4DB2-BD59-A6C34878D82A}">
                    <a16:rowId xmlns:a16="http://schemas.microsoft.com/office/drawing/2014/main" val="10001"/>
                  </a:ext>
                </a:extLst>
              </a:tr>
              <a:tr h="1065691">
                <a:tc>
                  <a:txBody>
                    <a:bodyPr/>
                    <a:lstStyle/>
                    <a:p>
                      <a:pPr marL="131445" marR="123189" algn="ctr">
                        <a:lnSpc>
                          <a:spcPct val="101099"/>
                        </a:lnSpc>
                        <a:spcBef>
                          <a:spcPts val="265"/>
                        </a:spcBef>
                      </a:pPr>
                      <a:r>
                        <a:rPr lang="fr-FR" sz="1700" cap="small" spc="-10" baseline="0" dirty="0">
                          <a:solidFill>
                            <a:srgbClr val="000000"/>
                          </a:solidFill>
                          <a:latin typeface="Abadi" panose="020F0502020204030204" pitchFamily="34" charset="0"/>
                          <a:cs typeface="Arial"/>
                        </a:rPr>
                        <a:t>L’UTOPIE</a:t>
                      </a:r>
                      <a:r>
                        <a:rPr lang="fr-FR" sz="1700" cap="small" spc="-45" baseline="0" dirty="0">
                          <a:solidFill>
                            <a:srgbClr val="000000"/>
                          </a:solidFill>
                          <a:latin typeface="Abadi" panose="020F0502020204030204" pitchFamily="34" charset="0"/>
                          <a:cs typeface="Arial"/>
                        </a:rPr>
                        <a:t> </a:t>
                      </a:r>
                      <a:r>
                        <a:rPr lang="fr-FR" sz="1700" cap="small" baseline="0" dirty="0">
                          <a:solidFill>
                            <a:srgbClr val="000000"/>
                          </a:solidFill>
                          <a:latin typeface="Abadi" panose="020F0502020204030204" pitchFamily="34" charset="0"/>
                          <a:cs typeface="Arial"/>
                        </a:rPr>
                        <a:t>«</a:t>
                      </a:r>
                      <a:r>
                        <a:rPr lang="fr-FR" sz="1700" cap="small" spc="-40" baseline="0" dirty="0">
                          <a:solidFill>
                            <a:srgbClr val="000000"/>
                          </a:solidFill>
                          <a:latin typeface="Abadi" panose="020F0502020204030204" pitchFamily="34" charset="0"/>
                          <a:cs typeface="Arial"/>
                        </a:rPr>
                        <a:t> </a:t>
                      </a:r>
                      <a:r>
                        <a:rPr lang="fr-FR" sz="1700" cap="small" baseline="0" dirty="0">
                          <a:solidFill>
                            <a:srgbClr val="000000"/>
                          </a:solidFill>
                          <a:latin typeface="Abadi" panose="020F0502020204030204" pitchFamily="34" charset="0"/>
                          <a:cs typeface="Arial"/>
                        </a:rPr>
                        <a:t>OUVERTE</a:t>
                      </a:r>
                      <a:r>
                        <a:rPr lang="fr-FR" sz="1700" cap="small" spc="-40" baseline="0" dirty="0">
                          <a:solidFill>
                            <a:srgbClr val="000000"/>
                          </a:solidFill>
                          <a:latin typeface="Abadi" panose="020F0502020204030204" pitchFamily="34" charset="0"/>
                          <a:cs typeface="Arial"/>
                        </a:rPr>
                        <a:t> </a:t>
                      </a:r>
                      <a:r>
                        <a:rPr lang="fr-FR" sz="1700" cap="small" baseline="0" dirty="0">
                          <a:solidFill>
                            <a:srgbClr val="000000"/>
                          </a:solidFill>
                          <a:latin typeface="Abadi" panose="020F0502020204030204" pitchFamily="34" charset="0"/>
                          <a:cs typeface="Arial"/>
                        </a:rPr>
                        <a:t>»,</a:t>
                      </a:r>
                      <a:r>
                        <a:rPr lang="fr-FR" sz="1700" cap="small" spc="-40" baseline="0" dirty="0">
                          <a:solidFill>
                            <a:srgbClr val="000000"/>
                          </a:solidFill>
                          <a:latin typeface="Abadi" panose="020F0502020204030204" pitchFamily="34" charset="0"/>
                          <a:cs typeface="Arial"/>
                        </a:rPr>
                        <a:t> </a:t>
                      </a:r>
                      <a:r>
                        <a:rPr lang="fr-FR" sz="1700" cap="small" spc="-10" baseline="0" dirty="0">
                          <a:solidFill>
                            <a:srgbClr val="000000"/>
                          </a:solidFill>
                          <a:latin typeface="Abadi" panose="020F0502020204030204" pitchFamily="34" charset="0"/>
                          <a:cs typeface="Arial"/>
                        </a:rPr>
                        <a:t>COMME </a:t>
                      </a:r>
                      <a:r>
                        <a:rPr lang="fr-FR" sz="1700" cap="small" baseline="0" dirty="0">
                          <a:solidFill>
                            <a:srgbClr val="000000"/>
                          </a:solidFill>
                          <a:latin typeface="Abadi" panose="020F0502020204030204" pitchFamily="34" charset="0"/>
                          <a:cs typeface="Arial"/>
                        </a:rPr>
                        <a:t>DYNAMIQUE</a:t>
                      </a:r>
                      <a:r>
                        <a:rPr lang="fr-FR" sz="1700" cap="small" spc="-25" baseline="0" dirty="0">
                          <a:solidFill>
                            <a:srgbClr val="000000"/>
                          </a:solidFill>
                          <a:latin typeface="Abadi" panose="020F0502020204030204" pitchFamily="34" charset="0"/>
                          <a:cs typeface="Arial"/>
                        </a:rPr>
                        <a:t> </a:t>
                      </a:r>
                      <a:r>
                        <a:rPr lang="fr-FR" sz="1700" cap="small" baseline="0" dirty="0">
                          <a:solidFill>
                            <a:srgbClr val="000000"/>
                          </a:solidFill>
                          <a:latin typeface="Abadi" panose="020F0502020204030204" pitchFamily="34" charset="0"/>
                          <a:cs typeface="Arial"/>
                        </a:rPr>
                        <a:t>POUR</a:t>
                      </a:r>
                      <a:r>
                        <a:rPr lang="fr-FR" sz="1700" cap="small" spc="-20" baseline="0" dirty="0">
                          <a:solidFill>
                            <a:srgbClr val="000000"/>
                          </a:solidFill>
                          <a:latin typeface="Abadi" panose="020F0502020204030204" pitchFamily="34" charset="0"/>
                          <a:cs typeface="Arial"/>
                        </a:rPr>
                        <a:t> </a:t>
                      </a:r>
                      <a:r>
                        <a:rPr lang="fr-FR" sz="1700" cap="small" baseline="0" dirty="0">
                          <a:solidFill>
                            <a:srgbClr val="000000"/>
                          </a:solidFill>
                          <a:latin typeface="Abadi" panose="020F0502020204030204" pitchFamily="34" charset="0"/>
                          <a:cs typeface="Arial"/>
                        </a:rPr>
                        <a:t>SE</a:t>
                      </a:r>
                      <a:r>
                        <a:rPr lang="fr-FR" sz="1700" cap="small" spc="-20" baseline="0" dirty="0">
                          <a:solidFill>
                            <a:srgbClr val="000000"/>
                          </a:solidFill>
                          <a:latin typeface="Abadi" panose="020F0502020204030204" pitchFamily="34" charset="0"/>
                          <a:cs typeface="Arial"/>
                        </a:rPr>
                        <a:t> </a:t>
                      </a:r>
                      <a:r>
                        <a:rPr lang="fr-FR" sz="1700" cap="small" spc="-10" baseline="0" dirty="0">
                          <a:solidFill>
                            <a:srgbClr val="000000"/>
                          </a:solidFill>
                          <a:latin typeface="Abadi" panose="020F0502020204030204" pitchFamily="34" charset="0"/>
                          <a:cs typeface="Arial"/>
                        </a:rPr>
                        <a:t>METTRE </a:t>
                      </a:r>
                      <a:r>
                        <a:rPr lang="fr-FR" sz="1700" cap="small" baseline="0" dirty="0">
                          <a:solidFill>
                            <a:srgbClr val="000000"/>
                          </a:solidFill>
                          <a:latin typeface="Abadi" panose="020F0502020204030204" pitchFamily="34" charset="0"/>
                          <a:cs typeface="Arial"/>
                        </a:rPr>
                        <a:t>EN </a:t>
                      </a:r>
                      <a:r>
                        <a:rPr lang="fr-FR" sz="1700" cap="small" spc="-10" baseline="0" dirty="0">
                          <a:solidFill>
                            <a:srgbClr val="000000"/>
                          </a:solidFill>
                          <a:latin typeface="Abadi" panose="020F0502020204030204" pitchFamily="34" charset="0"/>
                          <a:cs typeface="Arial"/>
                        </a:rPr>
                        <a:t>RECHERCHE…</a:t>
                      </a:r>
                      <a:endParaRPr lang="fr-FR" sz="1700" cap="small" baseline="0" dirty="0">
                        <a:solidFill>
                          <a:srgbClr val="000000"/>
                        </a:solidFill>
                        <a:latin typeface="Abadi" panose="020F0502020204030204" pitchFamily="34" charset="0"/>
                        <a:cs typeface="Arial"/>
                      </a:endParaRPr>
                    </a:p>
                  </a:txBody>
                  <a:tcPr marL="0" marR="0" marT="2935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7EDF6"/>
                    </a:solidFill>
                  </a:tcPr>
                </a:tc>
                <a:tc>
                  <a:txBody>
                    <a:bodyPr/>
                    <a:lstStyle/>
                    <a:p>
                      <a:pPr marL="274320" marR="201930" indent="-65405" algn="ctr">
                        <a:lnSpc>
                          <a:spcPct val="101099"/>
                        </a:lnSpc>
                        <a:spcBef>
                          <a:spcPts val="265"/>
                        </a:spcBef>
                      </a:pPr>
                      <a:r>
                        <a:rPr lang="fr-FR" sz="1700" cap="small" spc="-10" baseline="0" dirty="0">
                          <a:solidFill>
                            <a:srgbClr val="000000"/>
                          </a:solidFill>
                          <a:latin typeface="Abadi" panose="020F0502020204030204" pitchFamily="34" charset="0"/>
                          <a:cs typeface="Arial"/>
                        </a:rPr>
                        <a:t>L’UTOPIE</a:t>
                      </a:r>
                      <a:r>
                        <a:rPr lang="fr-FR" sz="1700" cap="small" spc="-35" baseline="0" dirty="0">
                          <a:solidFill>
                            <a:srgbClr val="000000"/>
                          </a:solidFill>
                          <a:latin typeface="Abadi" panose="020F0502020204030204" pitchFamily="34" charset="0"/>
                          <a:cs typeface="Arial"/>
                        </a:rPr>
                        <a:t> </a:t>
                      </a:r>
                      <a:r>
                        <a:rPr lang="fr-FR" sz="1700" cap="small" baseline="0" dirty="0">
                          <a:solidFill>
                            <a:srgbClr val="000000"/>
                          </a:solidFill>
                          <a:latin typeface="Abadi" panose="020F0502020204030204" pitchFamily="34" charset="0"/>
                          <a:cs typeface="Arial"/>
                        </a:rPr>
                        <a:t>«</a:t>
                      </a:r>
                      <a:r>
                        <a:rPr lang="fr-FR" sz="1700" cap="small" spc="-30" baseline="0" dirty="0">
                          <a:solidFill>
                            <a:srgbClr val="000000"/>
                          </a:solidFill>
                          <a:latin typeface="Abadi" panose="020F0502020204030204" pitchFamily="34" charset="0"/>
                          <a:cs typeface="Arial"/>
                        </a:rPr>
                        <a:t> </a:t>
                      </a:r>
                      <a:r>
                        <a:rPr lang="fr-FR" sz="1700" cap="small" baseline="0" dirty="0">
                          <a:solidFill>
                            <a:srgbClr val="000000"/>
                          </a:solidFill>
                          <a:latin typeface="Abadi" panose="020F0502020204030204" pitchFamily="34" charset="0"/>
                          <a:cs typeface="Arial"/>
                        </a:rPr>
                        <a:t>FERMEE</a:t>
                      </a:r>
                      <a:r>
                        <a:rPr lang="fr-FR" sz="1700" cap="small" spc="-35" baseline="0" dirty="0">
                          <a:solidFill>
                            <a:srgbClr val="000000"/>
                          </a:solidFill>
                          <a:latin typeface="Abadi" panose="020F0502020204030204" pitchFamily="34" charset="0"/>
                          <a:cs typeface="Arial"/>
                        </a:rPr>
                        <a:t> </a:t>
                      </a:r>
                      <a:r>
                        <a:rPr lang="fr-FR" sz="1700" cap="small" baseline="0" dirty="0">
                          <a:solidFill>
                            <a:srgbClr val="000000"/>
                          </a:solidFill>
                          <a:latin typeface="Abadi" panose="020F0502020204030204" pitchFamily="34" charset="0"/>
                          <a:cs typeface="Arial"/>
                        </a:rPr>
                        <a:t>»,</a:t>
                      </a:r>
                      <a:r>
                        <a:rPr lang="fr-FR" sz="1700" cap="small" spc="-30" baseline="0" dirty="0">
                          <a:solidFill>
                            <a:srgbClr val="000000"/>
                          </a:solidFill>
                          <a:latin typeface="Abadi" panose="020F0502020204030204" pitchFamily="34" charset="0"/>
                          <a:cs typeface="Arial"/>
                        </a:rPr>
                        <a:t> </a:t>
                      </a:r>
                      <a:r>
                        <a:rPr lang="fr-FR" sz="1700" cap="small" spc="-10" baseline="0" dirty="0">
                          <a:solidFill>
                            <a:srgbClr val="000000"/>
                          </a:solidFill>
                          <a:latin typeface="Abadi" panose="020F0502020204030204" pitchFamily="34" charset="0"/>
                          <a:cs typeface="Arial"/>
                        </a:rPr>
                        <a:t>COMME SOLUTIONNISME</a:t>
                      </a:r>
                      <a:r>
                        <a:rPr lang="fr-FR" sz="1700" cap="small" spc="-90" baseline="0" dirty="0">
                          <a:solidFill>
                            <a:srgbClr val="000000"/>
                          </a:solidFill>
                          <a:latin typeface="Abadi" panose="020F0502020204030204" pitchFamily="34" charset="0"/>
                          <a:cs typeface="Arial"/>
                        </a:rPr>
                        <a:t> </a:t>
                      </a:r>
                      <a:r>
                        <a:rPr lang="fr-FR" sz="1700" cap="small" spc="-10" baseline="0" dirty="0">
                          <a:solidFill>
                            <a:srgbClr val="000000"/>
                          </a:solidFill>
                          <a:latin typeface="Abadi" panose="020F0502020204030204" pitchFamily="34" charset="0"/>
                          <a:cs typeface="Arial"/>
                        </a:rPr>
                        <a:t>ALIENANT…</a:t>
                      </a:r>
                      <a:endParaRPr lang="fr-FR" sz="1700" cap="small" baseline="0" dirty="0">
                        <a:solidFill>
                          <a:srgbClr val="000000"/>
                        </a:solidFill>
                        <a:latin typeface="Abadi" panose="020F0502020204030204" pitchFamily="34" charset="0"/>
                        <a:cs typeface="Arial"/>
                      </a:endParaRPr>
                    </a:p>
                  </a:txBody>
                  <a:tcPr marL="0" marR="0" marT="2935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7EDF6"/>
                    </a:solidFill>
                  </a:tcPr>
                </a:tc>
                <a:extLst>
                  <a:ext uri="{0D108BD9-81ED-4DB2-BD59-A6C34878D82A}">
                    <a16:rowId xmlns:a16="http://schemas.microsoft.com/office/drawing/2014/main" val="10002"/>
                  </a:ext>
                </a:extLst>
              </a:tr>
              <a:tr h="1406929">
                <a:tc>
                  <a:txBody>
                    <a:bodyPr/>
                    <a:lstStyle/>
                    <a:p>
                      <a:pPr marL="637540" marR="633095" indent="3810" algn="ctr">
                        <a:lnSpc>
                          <a:spcPct val="100000"/>
                        </a:lnSpc>
                        <a:spcBef>
                          <a:spcPts val="414"/>
                        </a:spcBef>
                      </a:pPr>
                      <a:endParaRPr lang="fr-FR" sz="2200" cap="small" baseline="0" dirty="0">
                        <a:solidFill>
                          <a:srgbClr val="000000"/>
                        </a:solidFill>
                        <a:latin typeface="Abadi" panose="020F0502020204030204" pitchFamily="34" charset="0"/>
                        <a:cs typeface="Arial"/>
                      </a:endParaRPr>
                    </a:p>
                  </a:txBody>
                  <a:tcPr marL="0" marR="0" marT="45963"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CD9ED"/>
                    </a:solidFill>
                  </a:tcPr>
                </a:tc>
                <a:tc>
                  <a:txBody>
                    <a:bodyPr/>
                    <a:lstStyle/>
                    <a:p>
                      <a:pPr marL="581660" marR="417830" indent="-159385" algn="ctr">
                        <a:lnSpc>
                          <a:spcPct val="100000"/>
                        </a:lnSpc>
                        <a:spcBef>
                          <a:spcPts val="414"/>
                        </a:spcBef>
                      </a:pPr>
                      <a:endParaRPr lang="fr-FR" sz="2200" cap="small" baseline="0" dirty="0">
                        <a:solidFill>
                          <a:srgbClr val="000000"/>
                        </a:solidFill>
                        <a:latin typeface="Abadi" panose="020F0502020204030204" pitchFamily="34" charset="0"/>
                        <a:cs typeface="Arial"/>
                      </a:endParaRPr>
                    </a:p>
                  </a:txBody>
                  <a:tcPr marL="0" marR="0" marT="45963"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CD9ED"/>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81843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E54BA1-6AD0-AF38-EFB8-C3FEA470C15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03BE70-0A2D-F38A-FA9A-A2444C93B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75D1DAC-1F01-3C74-1288-5B99186C2F0F}"/>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a:solidFill>
                  <a:schemeClr val="tx1"/>
                </a:solidFill>
                <a:latin typeface="+mj-lt"/>
                <a:ea typeface="+mj-ea"/>
                <a:cs typeface="+mj-cs"/>
              </a:rPr>
              <a:t>En conclusion…</a:t>
            </a:r>
          </a:p>
        </p:txBody>
      </p:sp>
      <p:sp>
        <p:nvSpPr>
          <p:cNvPr id="23" name="Rectangle 22">
            <a:extLst>
              <a:ext uri="{FF2B5EF4-FFF2-40B4-BE49-F238E27FC236}">
                <a16:creationId xmlns:a16="http://schemas.microsoft.com/office/drawing/2014/main" id="{2869C643-EDD2-6428-751B-F23FD6D688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7247A80-7957-012E-7887-F5FEE0138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 name="object 7">
            <a:extLst>
              <a:ext uri="{FF2B5EF4-FFF2-40B4-BE49-F238E27FC236}">
                <a16:creationId xmlns:a16="http://schemas.microsoft.com/office/drawing/2014/main" id="{7C3E363D-F1F8-06C0-EEE0-2F8A04DDEDA7}"/>
              </a:ext>
            </a:extLst>
          </p:cNvPr>
          <p:cNvGraphicFramePr>
            <a:graphicFrameLocks noGrp="1"/>
          </p:cNvGraphicFramePr>
          <p:nvPr/>
        </p:nvGraphicFramePr>
        <p:xfrm>
          <a:off x="5215151" y="625683"/>
          <a:ext cx="6145278" cy="5462745"/>
        </p:xfrm>
        <a:graphic>
          <a:graphicData uri="http://schemas.openxmlformats.org/drawingml/2006/table">
            <a:tbl>
              <a:tblPr firstRow="1" bandRow="1">
                <a:tableStyleId>{2D5ABB26-0587-4C30-8999-92F81FD0307C}</a:tableStyleId>
              </a:tblPr>
              <a:tblGrid>
                <a:gridCol w="3099497">
                  <a:extLst>
                    <a:ext uri="{9D8B030D-6E8A-4147-A177-3AD203B41FA5}">
                      <a16:colId xmlns:a16="http://schemas.microsoft.com/office/drawing/2014/main" val="20000"/>
                    </a:ext>
                  </a:extLst>
                </a:gridCol>
                <a:gridCol w="3045781">
                  <a:extLst>
                    <a:ext uri="{9D8B030D-6E8A-4147-A177-3AD203B41FA5}">
                      <a16:colId xmlns:a16="http://schemas.microsoft.com/office/drawing/2014/main" val="20001"/>
                    </a:ext>
                  </a:extLst>
                </a:gridCol>
              </a:tblGrid>
              <a:tr h="1405822">
                <a:tc>
                  <a:txBody>
                    <a:bodyPr/>
                    <a:lstStyle/>
                    <a:p>
                      <a:pPr marL="103505" marR="100965" indent="393700" algn="ctr">
                        <a:lnSpc>
                          <a:spcPct val="100000"/>
                        </a:lnSpc>
                        <a:spcBef>
                          <a:spcPts val="405"/>
                        </a:spcBef>
                      </a:pPr>
                      <a:r>
                        <a:rPr lang="fr-FR" sz="2200" dirty="0">
                          <a:solidFill>
                            <a:srgbClr val="FFFFFF"/>
                          </a:solidFill>
                          <a:latin typeface="Arial"/>
                          <a:cs typeface="Arial"/>
                        </a:rPr>
                        <a:t>Pourquoi</a:t>
                      </a:r>
                      <a:r>
                        <a:rPr lang="fr-FR" sz="2200" spc="105" dirty="0">
                          <a:solidFill>
                            <a:srgbClr val="FFFFFF"/>
                          </a:solidFill>
                          <a:latin typeface="Arial"/>
                          <a:cs typeface="Arial"/>
                        </a:rPr>
                        <a:t> </a:t>
                      </a:r>
                      <a:r>
                        <a:rPr lang="fr-FR" sz="2200" dirty="0">
                          <a:solidFill>
                            <a:srgbClr val="FFFFFF"/>
                          </a:solidFill>
                          <a:latin typeface="Arial"/>
                          <a:cs typeface="Arial"/>
                        </a:rPr>
                        <a:t>nous</a:t>
                      </a:r>
                      <a:r>
                        <a:rPr lang="fr-FR" sz="2200" spc="120" dirty="0">
                          <a:solidFill>
                            <a:srgbClr val="FFFFFF"/>
                          </a:solidFill>
                          <a:latin typeface="Arial"/>
                          <a:cs typeface="Arial"/>
                        </a:rPr>
                        <a:t> </a:t>
                      </a:r>
                      <a:r>
                        <a:rPr lang="fr-FR" sz="2200" spc="-10" dirty="0">
                          <a:solidFill>
                            <a:srgbClr val="FFFFFF"/>
                          </a:solidFill>
                          <a:latin typeface="Arial"/>
                          <a:cs typeface="Arial"/>
                        </a:rPr>
                        <a:t>avons </a:t>
                      </a:r>
                      <a:r>
                        <a:rPr lang="fr-FR" sz="2200" dirty="0">
                          <a:solidFill>
                            <a:srgbClr val="FFFFFF"/>
                          </a:solidFill>
                          <a:latin typeface="Arial"/>
                          <a:cs typeface="Arial"/>
                        </a:rPr>
                        <a:t>vraiment</a:t>
                      </a:r>
                      <a:r>
                        <a:rPr lang="fr-FR" sz="2200" spc="85" dirty="0">
                          <a:solidFill>
                            <a:srgbClr val="FFFFFF"/>
                          </a:solidFill>
                          <a:latin typeface="Arial"/>
                          <a:cs typeface="Arial"/>
                        </a:rPr>
                        <a:t> </a:t>
                      </a:r>
                      <a:r>
                        <a:rPr lang="fr-FR" sz="2200" dirty="0">
                          <a:solidFill>
                            <a:srgbClr val="FFFFFF"/>
                          </a:solidFill>
                          <a:latin typeface="Arial"/>
                          <a:cs typeface="Arial"/>
                        </a:rPr>
                        <a:t>besoin</a:t>
                      </a:r>
                      <a:r>
                        <a:rPr lang="fr-FR" sz="2200" spc="110" dirty="0">
                          <a:solidFill>
                            <a:srgbClr val="FFFFFF"/>
                          </a:solidFill>
                          <a:latin typeface="Arial"/>
                          <a:cs typeface="Arial"/>
                        </a:rPr>
                        <a:t> </a:t>
                      </a:r>
                      <a:r>
                        <a:rPr lang="fr-FR" sz="2200" spc="-10" dirty="0">
                          <a:solidFill>
                            <a:srgbClr val="FFFFFF"/>
                          </a:solidFill>
                          <a:latin typeface="Arial"/>
                          <a:cs typeface="Arial"/>
                        </a:rPr>
                        <a:t>d’utopie…</a:t>
                      </a:r>
                      <a:endParaRPr lang="fr-FR" sz="2200" dirty="0">
                        <a:latin typeface="Arial"/>
                        <a:cs typeface="Arial"/>
                      </a:endParaRPr>
                    </a:p>
                  </a:txBody>
                  <a:tcPr marL="0" marR="0" marT="44856"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1D86CD"/>
                    </a:solidFill>
                  </a:tcPr>
                </a:tc>
                <a:tc>
                  <a:txBody>
                    <a:bodyPr/>
                    <a:lstStyle/>
                    <a:p>
                      <a:pPr marL="203200" marR="198120" indent="3175" algn="ctr">
                        <a:lnSpc>
                          <a:spcPct val="100000"/>
                        </a:lnSpc>
                        <a:spcBef>
                          <a:spcPts val="405"/>
                        </a:spcBef>
                      </a:pPr>
                      <a:r>
                        <a:rPr lang="fr-FR" sz="2200">
                          <a:solidFill>
                            <a:srgbClr val="FFFFFF"/>
                          </a:solidFill>
                          <a:latin typeface="Arial"/>
                          <a:cs typeface="Arial"/>
                        </a:rPr>
                        <a:t>Pourquoi</a:t>
                      </a:r>
                      <a:r>
                        <a:rPr lang="fr-FR" sz="2200" spc="105">
                          <a:solidFill>
                            <a:srgbClr val="FFFFFF"/>
                          </a:solidFill>
                          <a:latin typeface="Arial"/>
                          <a:cs typeface="Arial"/>
                        </a:rPr>
                        <a:t> </a:t>
                      </a:r>
                      <a:r>
                        <a:rPr lang="fr-FR" sz="2200">
                          <a:solidFill>
                            <a:srgbClr val="FFFFFF"/>
                          </a:solidFill>
                          <a:latin typeface="Arial"/>
                          <a:cs typeface="Arial"/>
                        </a:rPr>
                        <a:t>nous</a:t>
                      </a:r>
                      <a:r>
                        <a:rPr lang="fr-FR" sz="2200" spc="120">
                          <a:solidFill>
                            <a:srgbClr val="FFFFFF"/>
                          </a:solidFill>
                          <a:latin typeface="Arial"/>
                          <a:cs typeface="Arial"/>
                        </a:rPr>
                        <a:t> </a:t>
                      </a:r>
                      <a:r>
                        <a:rPr lang="fr-FR" sz="2200" spc="-10">
                          <a:solidFill>
                            <a:srgbClr val="FFFFFF"/>
                          </a:solidFill>
                          <a:latin typeface="Arial"/>
                          <a:cs typeface="Arial"/>
                        </a:rPr>
                        <a:t>devons </a:t>
                      </a:r>
                      <a:r>
                        <a:rPr lang="fr-FR" sz="2200">
                          <a:solidFill>
                            <a:srgbClr val="FFFFFF"/>
                          </a:solidFill>
                          <a:latin typeface="Arial"/>
                          <a:cs typeface="Arial"/>
                        </a:rPr>
                        <a:t>vraiment</a:t>
                      </a:r>
                      <a:r>
                        <a:rPr lang="fr-FR" sz="2200" spc="60">
                          <a:solidFill>
                            <a:srgbClr val="FFFFFF"/>
                          </a:solidFill>
                          <a:latin typeface="Arial"/>
                          <a:cs typeface="Arial"/>
                        </a:rPr>
                        <a:t> </a:t>
                      </a:r>
                      <a:r>
                        <a:rPr lang="fr-FR" sz="2200">
                          <a:solidFill>
                            <a:srgbClr val="FFFFFF"/>
                          </a:solidFill>
                          <a:latin typeface="Arial"/>
                          <a:cs typeface="Arial"/>
                        </a:rPr>
                        <a:t>nous</a:t>
                      </a:r>
                      <a:r>
                        <a:rPr lang="fr-FR" sz="2200" spc="80">
                          <a:solidFill>
                            <a:srgbClr val="FFFFFF"/>
                          </a:solidFill>
                          <a:latin typeface="Arial"/>
                          <a:cs typeface="Arial"/>
                        </a:rPr>
                        <a:t> </a:t>
                      </a:r>
                      <a:r>
                        <a:rPr lang="fr-FR" sz="2200">
                          <a:solidFill>
                            <a:srgbClr val="FFFFFF"/>
                          </a:solidFill>
                          <a:latin typeface="Arial"/>
                          <a:cs typeface="Arial"/>
                        </a:rPr>
                        <a:t>méfier</a:t>
                      </a:r>
                      <a:r>
                        <a:rPr lang="fr-FR" sz="2200" spc="80">
                          <a:solidFill>
                            <a:srgbClr val="FFFFFF"/>
                          </a:solidFill>
                          <a:latin typeface="Arial"/>
                          <a:cs typeface="Arial"/>
                        </a:rPr>
                        <a:t> </a:t>
                      </a:r>
                      <a:r>
                        <a:rPr lang="fr-FR" sz="2200" spc="-25">
                          <a:solidFill>
                            <a:srgbClr val="FFFFFF"/>
                          </a:solidFill>
                          <a:latin typeface="Arial"/>
                          <a:cs typeface="Arial"/>
                        </a:rPr>
                        <a:t>des </a:t>
                      </a:r>
                      <a:r>
                        <a:rPr lang="fr-FR" sz="2200" spc="-10">
                          <a:solidFill>
                            <a:srgbClr val="FFFFFF"/>
                          </a:solidFill>
                          <a:latin typeface="Arial"/>
                          <a:cs typeface="Arial"/>
                        </a:rPr>
                        <a:t>utopies…</a:t>
                      </a:r>
                      <a:endParaRPr lang="fr-FR" sz="2200">
                        <a:latin typeface="Arial"/>
                        <a:cs typeface="Arial"/>
                      </a:endParaRPr>
                    </a:p>
                  </a:txBody>
                  <a:tcPr marL="0" marR="0" marT="44856"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1D86CD"/>
                    </a:solidFill>
                  </a:tcPr>
                </a:tc>
                <a:extLst>
                  <a:ext uri="{0D108BD9-81ED-4DB2-BD59-A6C34878D82A}">
                    <a16:rowId xmlns:a16="http://schemas.microsoft.com/office/drawing/2014/main" val="10000"/>
                  </a:ext>
                </a:extLst>
              </a:tr>
              <a:tr h="1576939">
                <a:tc>
                  <a:txBody>
                    <a:bodyPr/>
                    <a:lstStyle/>
                    <a:p>
                      <a:pPr marL="160655" marR="152400" indent="635" algn="ctr">
                        <a:lnSpc>
                          <a:spcPct val="101099"/>
                        </a:lnSpc>
                        <a:spcBef>
                          <a:spcPts val="275"/>
                        </a:spcBef>
                      </a:pPr>
                      <a:r>
                        <a:rPr lang="fr-FR" sz="1700">
                          <a:solidFill>
                            <a:srgbClr val="000000"/>
                          </a:solidFill>
                          <a:latin typeface="Arial"/>
                          <a:cs typeface="Arial"/>
                        </a:rPr>
                        <a:t>Pour</a:t>
                      </a:r>
                      <a:r>
                        <a:rPr lang="fr-FR" sz="1700" spc="-40">
                          <a:solidFill>
                            <a:srgbClr val="000000"/>
                          </a:solidFill>
                          <a:latin typeface="Arial"/>
                          <a:cs typeface="Arial"/>
                        </a:rPr>
                        <a:t> </a:t>
                      </a:r>
                      <a:r>
                        <a:rPr lang="fr-FR" sz="1700">
                          <a:solidFill>
                            <a:srgbClr val="000000"/>
                          </a:solidFill>
                          <a:latin typeface="Arial"/>
                          <a:cs typeface="Arial"/>
                        </a:rPr>
                        <a:t>nous</a:t>
                      </a:r>
                      <a:r>
                        <a:rPr lang="fr-FR" sz="1700" spc="-40">
                          <a:solidFill>
                            <a:srgbClr val="000000"/>
                          </a:solidFill>
                          <a:latin typeface="Arial"/>
                          <a:cs typeface="Arial"/>
                        </a:rPr>
                        <a:t> </a:t>
                      </a:r>
                      <a:r>
                        <a:rPr lang="fr-FR" sz="1700">
                          <a:solidFill>
                            <a:srgbClr val="000000"/>
                          </a:solidFill>
                          <a:latin typeface="Arial"/>
                          <a:cs typeface="Arial"/>
                        </a:rPr>
                        <a:t>mettre</a:t>
                      </a:r>
                      <a:r>
                        <a:rPr lang="fr-FR" sz="1700" spc="-40">
                          <a:solidFill>
                            <a:srgbClr val="000000"/>
                          </a:solidFill>
                          <a:latin typeface="Arial"/>
                          <a:cs typeface="Arial"/>
                        </a:rPr>
                        <a:t> </a:t>
                      </a:r>
                      <a:r>
                        <a:rPr lang="fr-FR" sz="1700">
                          <a:solidFill>
                            <a:srgbClr val="000000"/>
                          </a:solidFill>
                          <a:latin typeface="Arial"/>
                          <a:cs typeface="Arial"/>
                        </a:rPr>
                        <a:t>en</a:t>
                      </a:r>
                      <a:r>
                        <a:rPr lang="fr-FR" sz="1700" spc="-40">
                          <a:solidFill>
                            <a:srgbClr val="000000"/>
                          </a:solidFill>
                          <a:latin typeface="Arial"/>
                          <a:cs typeface="Arial"/>
                        </a:rPr>
                        <a:t> </a:t>
                      </a:r>
                      <a:r>
                        <a:rPr lang="fr-FR" sz="1700" spc="-10">
                          <a:solidFill>
                            <a:srgbClr val="000000"/>
                          </a:solidFill>
                          <a:latin typeface="Arial"/>
                          <a:cs typeface="Arial"/>
                        </a:rPr>
                        <a:t>mouvement, </a:t>
                      </a:r>
                      <a:r>
                        <a:rPr lang="fr-FR" sz="1700">
                          <a:solidFill>
                            <a:srgbClr val="000000"/>
                          </a:solidFill>
                          <a:latin typeface="Arial"/>
                          <a:cs typeface="Arial"/>
                        </a:rPr>
                        <a:t>nourrir</a:t>
                      </a:r>
                      <a:r>
                        <a:rPr lang="fr-FR" sz="1700" spc="-50">
                          <a:solidFill>
                            <a:srgbClr val="000000"/>
                          </a:solidFill>
                          <a:latin typeface="Arial"/>
                          <a:cs typeface="Arial"/>
                        </a:rPr>
                        <a:t> </a:t>
                      </a:r>
                      <a:r>
                        <a:rPr lang="fr-FR" sz="1700">
                          <a:solidFill>
                            <a:srgbClr val="000000"/>
                          </a:solidFill>
                          <a:latin typeface="Arial"/>
                          <a:cs typeface="Arial"/>
                        </a:rPr>
                        <a:t>notre</a:t>
                      </a:r>
                      <a:r>
                        <a:rPr lang="fr-FR" sz="1700" spc="-50">
                          <a:solidFill>
                            <a:srgbClr val="000000"/>
                          </a:solidFill>
                          <a:latin typeface="Arial"/>
                          <a:cs typeface="Arial"/>
                        </a:rPr>
                        <a:t> </a:t>
                      </a:r>
                      <a:r>
                        <a:rPr lang="fr-FR" sz="1700">
                          <a:solidFill>
                            <a:srgbClr val="000000"/>
                          </a:solidFill>
                          <a:latin typeface="Arial"/>
                          <a:cs typeface="Arial"/>
                        </a:rPr>
                        <a:t>inventivité</a:t>
                      </a:r>
                      <a:r>
                        <a:rPr lang="fr-FR" sz="1700" spc="-50">
                          <a:solidFill>
                            <a:srgbClr val="000000"/>
                          </a:solidFill>
                          <a:latin typeface="Arial"/>
                          <a:cs typeface="Arial"/>
                        </a:rPr>
                        <a:t> </a:t>
                      </a:r>
                      <a:r>
                        <a:rPr lang="fr-FR" sz="1700">
                          <a:solidFill>
                            <a:srgbClr val="000000"/>
                          </a:solidFill>
                          <a:latin typeface="Arial"/>
                          <a:cs typeface="Arial"/>
                        </a:rPr>
                        <a:t>et</a:t>
                      </a:r>
                      <a:r>
                        <a:rPr lang="fr-FR" sz="1700" spc="-50">
                          <a:solidFill>
                            <a:srgbClr val="000000"/>
                          </a:solidFill>
                          <a:latin typeface="Arial"/>
                          <a:cs typeface="Arial"/>
                        </a:rPr>
                        <a:t> </a:t>
                      </a:r>
                      <a:r>
                        <a:rPr lang="fr-FR" sz="1700" spc="-10">
                          <a:solidFill>
                            <a:srgbClr val="000000"/>
                          </a:solidFill>
                          <a:latin typeface="Arial"/>
                          <a:cs typeface="Arial"/>
                        </a:rPr>
                        <a:t>disposer </a:t>
                      </a:r>
                      <a:r>
                        <a:rPr lang="fr-FR" sz="1700">
                          <a:solidFill>
                            <a:srgbClr val="000000"/>
                          </a:solidFill>
                          <a:latin typeface="Arial"/>
                          <a:cs typeface="Arial"/>
                        </a:rPr>
                        <a:t>de</a:t>
                      </a:r>
                      <a:r>
                        <a:rPr lang="fr-FR" sz="1700" spc="-50">
                          <a:solidFill>
                            <a:srgbClr val="000000"/>
                          </a:solidFill>
                          <a:latin typeface="Arial"/>
                          <a:cs typeface="Arial"/>
                        </a:rPr>
                        <a:t> </a:t>
                      </a:r>
                      <a:r>
                        <a:rPr lang="fr-FR" sz="1700">
                          <a:solidFill>
                            <a:srgbClr val="000000"/>
                          </a:solidFill>
                          <a:latin typeface="Arial"/>
                          <a:cs typeface="Arial"/>
                        </a:rPr>
                        <a:t>modèles</a:t>
                      </a:r>
                      <a:r>
                        <a:rPr lang="fr-FR" sz="1700" spc="-50">
                          <a:solidFill>
                            <a:srgbClr val="000000"/>
                          </a:solidFill>
                          <a:latin typeface="Arial"/>
                          <a:cs typeface="Arial"/>
                        </a:rPr>
                        <a:t> </a:t>
                      </a:r>
                      <a:r>
                        <a:rPr lang="fr-FR" sz="1700">
                          <a:solidFill>
                            <a:srgbClr val="000000"/>
                          </a:solidFill>
                          <a:latin typeface="Arial"/>
                          <a:cs typeface="Arial"/>
                        </a:rPr>
                        <a:t>capables</a:t>
                      </a:r>
                      <a:r>
                        <a:rPr lang="fr-FR" sz="1700" spc="-45">
                          <a:solidFill>
                            <a:srgbClr val="000000"/>
                          </a:solidFill>
                          <a:latin typeface="Arial"/>
                          <a:cs typeface="Arial"/>
                        </a:rPr>
                        <a:t> </a:t>
                      </a:r>
                      <a:r>
                        <a:rPr lang="fr-FR" sz="1700">
                          <a:solidFill>
                            <a:srgbClr val="000000"/>
                          </a:solidFill>
                          <a:latin typeface="Arial"/>
                          <a:cs typeface="Arial"/>
                        </a:rPr>
                        <a:t>de</a:t>
                      </a:r>
                      <a:r>
                        <a:rPr lang="fr-FR" sz="1700" spc="-50">
                          <a:solidFill>
                            <a:srgbClr val="000000"/>
                          </a:solidFill>
                          <a:latin typeface="Arial"/>
                          <a:cs typeface="Arial"/>
                        </a:rPr>
                        <a:t> </a:t>
                      </a:r>
                      <a:r>
                        <a:rPr lang="fr-FR" sz="1700" spc="-10">
                          <a:solidFill>
                            <a:srgbClr val="000000"/>
                          </a:solidFill>
                          <a:latin typeface="Arial"/>
                          <a:cs typeface="Arial"/>
                        </a:rPr>
                        <a:t>mobiliser </a:t>
                      </a:r>
                      <a:r>
                        <a:rPr lang="fr-FR" sz="1700">
                          <a:solidFill>
                            <a:srgbClr val="000000"/>
                          </a:solidFill>
                          <a:latin typeface="Arial"/>
                          <a:cs typeface="Arial"/>
                        </a:rPr>
                        <a:t>nos</a:t>
                      </a:r>
                      <a:r>
                        <a:rPr lang="fr-FR" sz="1700" spc="-35">
                          <a:solidFill>
                            <a:srgbClr val="000000"/>
                          </a:solidFill>
                          <a:latin typeface="Arial"/>
                          <a:cs typeface="Arial"/>
                        </a:rPr>
                        <a:t> </a:t>
                      </a:r>
                      <a:r>
                        <a:rPr lang="fr-FR" sz="1700" spc="-10">
                          <a:solidFill>
                            <a:srgbClr val="000000"/>
                          </a:solidFill>
                          <a:latin typeface="Arial"/>
                          <a:cs typeface="Arial"/>
                        </a:rPr>
                        <a:t>collègues…</a:t>
                      </a:r>
                      <a:endParaRPr lang="fr-FR" sz="1700">
                        <a:solidFill>
                          <a:srgbClr val="000000"/>
                        </a:solidFill>
                        <a:latin typeface="Arial"/>
                        <a:cs typeface="Arial"/>
                      </a:endParaRPr>
                    </a:p>
                  </a:txBody>
                  <a:tcPr marL="0" marR="0" marT="30458"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CCD9ED"/>
                    </a:solidFill>
                  </a:tcPr>
                </a:tc>
                <a:tc>
                  <a:txBody>
                    <a:bodyPr/>
                    <a:lstStyle/>
                    <a:p>
                      <a:pPr marL="328295" marR="318770" algn="ctr">
                        <a:lnSpc>
                          <a:spcPct val="101099"/>
                        </a:lnSpc>
                        <a:spcBef>
                          <a:spcPts val="275"/>
                        </a:spcBef>
                      </a:pPr>
                      <a:r>
                        <a:rPr lang="fr-FR" sz="1700">
                          <a:solidFill>
                            <a:srgbClr val="000000"/>
                          </a:solidFill>
                          <a:latin typeface="Arial"/>
                          <a:cs typeface="Arial"/>
                        </a:rPr>
                        <a:t>Parce</a:t>
                      </a:r>
                      <a:r>
                        <a:rPr lang="fr-FR" sz="1700" spc="-55">
                          <a:solidFill>
                            <a:srgbClr val="000000"/>
                          </a:solidFill>
                          <a:latin typeface="Arial"/>
                          <a:cs typeface="Arial"/>
                        </a:rPr>
                        <a:t> </a:t>
                      </a:r>
                      <a:r>
                        <a:rPr lang="fr-FR" sz="1700">
                          <a:solidFill>
                            <a:srgbClr val="000000"/>
                          </a:solidFill>
                          <a:latin typeface="Arial"/>
                          <a:cs typeface="Arial"/>
                        </a:rPr>
                        <a:t>qu’elles</a:t>
                      </a:r>
                      <a:r>
                        <a:rPr lang="fr-FR" sz="1700" spc="-50">
                          <a:solidFill>
                            <a:srgbClr val="000000"/>
                          </a:solidFill>
                          <a:latin typeface="Arial"/>
                          <a:cs typeface="Arial"/>
                        </a:rPr>
                        <a:t> </a:t>
                      </a:r>
                      <a:r>
                        <a:rPr lang="fr-FR" sz="1700">
                          <a:solidFill>
                            <a:srgbClr val="000000"/>
                          </a:solidFill>
                          <a:latin typeface="Arial"/>
                          <a:cs typeface="Arial"/>
                        </a:rPr>
                        <a:t>risquent</a:t>
                      </a:r>
                      <a:r>
                        <a:rPr lang="fr-FR" sz="1700" spc="-50">
                          <a:solidFill>
                            <a:srgbClr val="000000"/>
                          </a:solidFill>
                          <a:latin typeface="Arial"/>
                          <a:cs typeface="Arial"/>
                        </a:rPr>
                        <a:t> </a:t>
                      </a:r>
                      <a:r>
                        <a:rPr lang="fr-FR" sz="1700">
                          <a:solidFill>
                            <a:srgbClr val="000000"/>
                          </a:solidFill>
                          <a:latin typeface="Arial"/>
                          <a:cs typeface="Arial"/>
                        </a:rPr>
                        <a:t>de</a:t>
                      </a:r>
                      <a:r>
                        <a:rPr lang="fr-FR" sz="1700" spc="-50">
                          <a:solidFill>
                            <a:srgbClr val="000000"/>
                          </a:solidFill>
                          <a:latin typeface="Arial"/>
                          <a:cs typeface="Arial"/>
                        </a:rPr>
                        <a:t> </a:t>
                      </a:r>
                      <a:r>
                        <a:rPr lang="fr-FR" sz="1700" spc="-20">
                          <a:solidFill>
                            <a:srgbClr val="000000"/>
                          </a:solidFill>
                          <a:latin typeface="Arial"/>
                          <a:cs typeface="Arial"/>
                        </a:rPr>
                        <a:t>nous </a:t>
                      </a:r>
                      <a:r>
                        <a:rPr lang="fr-FR" sz="1700">
                          <a:solidFill>
                            <a:srgbClr val="000000"/>
                          </a:solidFill>
                          <a:latin typeface="Arial"/>
                          <a:cs typeface="Arial"/>
                        </a:rPr>
                        <a:t>enfermer</a:t>
                      </a:r>
                      <a:r>
                        <a:rPr lang="fr-FR" sz="1700" spc="-45">
                          <a:solidFill>
                            <a:srgbClr val="000000"/>
                          </a:solidFill>
                          <a:latin typeface="Arial"/>
                          <a:cs typeface="Arial"/>
                        </a:rPr>
                        <a:t> </a:t>
                      </a:r>
                      <a:r>
                        <a:rPr lang="fr-FR" sz="1700">
                          <a:solidFill>
                            <a:srgbClr val="000000"/>
                          </a:solidFill>
                          <a:latin typeface="Arial"/>
                          <a:cs typeface="Arial"/>
                        </a:rPr>
                        <a:t>dans</a:t>
                      </a:r>
                      <a:r>
                        <a:rPr lang="fr-FR" sz="1700" spc="-45">
                          <a:solidFill>
                            <a:srgbClr val="000000"/>
                          </a:solidFill>
                          <a:latin typeface="Arial"/>
                          <a:cs typeface="Arial"/>
                        </a:rPr>
                        <a:t> </a:t>
                      </a:r>
                      <a:r>
                        <a:rPr lang="fr-FR" sz="1700">
                          <a:solidFill>
                            <a:srgbClr val="000000"/>
                          </a:solidFill>
                          <a:latin typeface="Arial"/>
                          <a:cs typeface="Arial"/>
                        </a:rPr>
                        <a:t>la</a:t>
                      </a:r>
                      <a:r>
                        <a:rPr lang="fr-FR" sz="1700" spc="-45">
                          <a:solidFill>
                            <a:srgbClr val="000000"/>
                          </a:solidFill>
                          <a:latin typeface="Arial"/>
                          <a:cs typeface="Arial"/>
                        </a:rPr>
                        <a:t> </a:t>
                      </a:r>
                      <a:r>
                        <a:rPr lang="fr-FR" sz="1700" spc="-10">
                          <a:solidFill>
                            <a:srgbClr val="000000"/>
                          </a:solidFill>
                          <a:latin typeface="Arial"/>
                          <a:cs typeface="Arial"/>
                        </a:rPr>
                        <a:t>construction </a:t>
                      </a:r>
                      <a:r>
                        <a:rPr lang="fr-FR" sz="1700">
                          <a:solidFill>
                            <a:srgbClr val="000000"/>
                          </a:solidFill>
                          <a:latin typeface="Arial"/>
                          <a:cs typeface="Arial"/>
                        </a:rPr>
                        <a:t>obsessionnelle</a:t>
                      </a:r>
                      <a:r>
                        <a:rPr lang="fr-FR" sz="1700" spc="-75">
                          <a:solidFill>
                            <a:srgbClr val="000000"/>
                          </a:solidFill>
                          <a:latin typeface="Arial"/>
                          <a:cs typeface="Arial"/>
                        </a:rPr>
                        <a:t> </a:t>
                      </a:r>
                      <a:r>
                        <a:rPr lang="fr-FR" sz="1700">
                          <a:solidFill>
                            <a:srgbClr val="000000"/>
                          </a:solidFill>
                          <a:latin typeface="Arial"/>
                          <a:cs typeface="Arial"/>
                        </a:rPr>
                        <a:t>de</a:t>
                      </a:r>
                      <a:r>
                        <a:rPr lang="fr-FR" sz="1700" spc="-75">
                          <a:solidFill>
                            <a:srgbClr val="000000"/>
                          </a:solidFill>
                          <a:latin typeface="Arial"/>
                          <a:cs typeface="Arial"/>
                        </a:rPr>
                        <a:t> </a:t>
                      </a:r>
                      <a:r>
                        <a:rPr lang="fr-FR" sz="1700" spc="-10">
                          <a:solidFill>
                            <a:srgbClr val="000000"/>
                          </a:solidFill>
                          <a:latin typeface="Arial"/>
                          <a:cs typeface="Arial"/>
                        </a:rPr>
                        <a:t>modèles technocratiques…</a:t>
                      </a:r>
                      <a:endParaRPr lang="fr-FR" sz="1700">
                        <a:solidFill>
                          <a:srgbClr val="000000"/>
                        </a:solidFill>
                        <a:latin typeface="Arial"/>
                        <a:cs typeface="Arial"/>
                      </a:endParaRPr>
                    </a:p>
                  </a:txBody>
                  <a:tcPr marL="0" marR="0" marT="30458"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CCD9ED"/>
                    </a:solidFill>
                  </a:tcPr>
                </a:tc>
                <a:extLst>
                  <a:ext uri="{0D108BD9-81ED-4DB2-BD59-A6C34878D82A}">
                    <a16:rowId xmlns:a16="http://schemas.microsoft.com/office/drawing/2014/main" val="10001"/>
                  </a:ext>
                </a:extLst>
              </a:tr>
              <a:tr h="1065691">
                <a:tc>
                  <a:txBody>
                    <a:bodyPr/>
                    <a:lstStyle/>
                    <a:p>
                      <a:pPr marL="131445" marR="123189" algn="ctr">
                        <a:lnSpc>
                          <a:spcPct val="101099"/>
                        </a:lnSpc>
                        <a:spcBef>
                          <a:spcPts val="265"/>
                        </a:spcBef>
                      </a:pPr>
                      <a:r>
                        <a:rPr lang="fr-FR" sz="1700" cap="small" spc="-10" baseline="0" dirty="0">
                          <a:solidFill>
                            <a:srgbClr val="000000"/>
                          </a:solidFill>
                          <a:latin typeface="Abadi" panose="020F0502020204030204" pitchFamily="34" charset="0"/>
                          <a:cs typeface="Arial"/>
                        </a:rPr>
                        <a:t>L’UTOPIE</a:t>
                      </a:r>
                      <a:r>
                        <a:rPr lang="fr-FR" sz="1700" cap="small" spc="-45" baseline="0" dirty="0">
                          <a:solidFill>
                            <a:srgbClr val="000000"/>
                          </a:solidFill>
                          <a:latin typeface="Abadi" panose="020F0502020204030204" pitchFamily="34" charset="0"/>
                          <a:cs typeface="Arial"/>
                        </a:rPr>
                        <a:t> </a:t>
                      </a:r>
                      <a:r>
                        <a:rPr lang="fr-FR" sz="1700" cap="small" baseline="0" dirty="0">
                          <a:solidFill>
                            <a:srgbClr val="000000"/>
                          </a:solidFill>
                          <a:latin typeface="Abadi" panose="020F0502020204030204" pitchFamily="34" charset="0"/>
                          <a:cs typeface="Arial"/>
                        </a:rPr>
                        <a:t>«</a:t>
                      </a:r>
                      <a:r>
                        <a:rPr lang="fr-FR" sz="1700" cap="small" spc="-40" baseline="0" dirty="0">
                          <a:solidFill>
                            <a:srgbClr val="000000"/>
                          </a:solidFill>
                          <a:latin typeface="Abadi" panose="020F0502020204030204" pitchFamily="34" charset="0"/>
                          <a:cs typeface="Arial"/>
                        </a:rPr>
                        <a:t> </a:t>
                      </a:r>
                      <a:r>
                        <a:rPr lang="fr-FR" sz="1700" cap="small" baseline="0" dirty="0">
                          <a:solidFill>
                            <a:srgbClr val="000000"/>
                          </a:solidFill>
                          <a:latin typeface="Abadi" panose="020F0502020204030204" pitchFamily="34" charset="0"/>
                          <a:cs typeface="Arial"/>
                        </a:rPr>
                        <a:t>OUVERTE</a:t>
                      </a:r>
                      <a:r>
                        <a:rPr lang="fr-FR" sz="1700" cap="small" spc="-40" baseline="0" dirty="0">
                          <a:solidFill>
                            <a:srgbClr val="000000"/>
                          </a:solidFill>
                          <a:latin typeface="Abadi" panose="020F0502020204030204" pitchFamily="34" charset="0"/>
                          <a:cs typeface="Arial"/>
                        </a:rPr>
                        <a:t> </a:t>
                      </a:r>
                      <a:r>
                        <a:rPr lang="fr-FR" sz="1700" cap="small" baseline="0" dirty="0">
                          <a:solidFill>
                            <a:srgbClr val="000000"/>
                          </a:solidFill>
                          <a:latin typeface="Abadi" panose="020F0502020204030204" pitchFamily="34" charset="0"/>
                          <a:cs typeface="Arial"/>
                        </a:rPr>
                        <a:t>»,</a:t>
                      </a:r>
                      <a:r>
                        <a:rPr lang="fr-FR" sz="1700" cap="small" spc="-40" baseline="0" dirty="0">
                          <a:solidFill>
                            <a:srgbClr val="000000"/>
                          </a:solidFill>
                          <a:latin typeface="Abadi" panose="020F0502020204030204" pitchFamily="34" charset="0"/>
                          <a:cs typeface="Arial"/>
                        </a:rPr>
                        <a:t> </a:t>
                      </a:r>
                      <a:r>
                        <a:rPr lang="fr-FR" sz="1700" cap="small" spc="-10" baseline="0" dirty="0">
                          <a:solidFill>
                            <a:srgbClr val="000000"/>
                          </a:solidFill>
                          <a:latin typeface="Abadi" panose="020F0502020204030204" pitchFamily="34" charset="0"/>
                          <a:cs typeface="Arial"/>
                        </a:rPr>
                        <a:t>COMME </a:t>
                      </a:r>
                      <a:r>
                        <a:rPr lang="fr-FR" sz="1700" cap="small" baseline="0" dirty="0">
                          <a:solidFill>
                            <a:srgbClr val="000000"/>
                          </a:solidFill>
                          <a:latin typeface="Abadi" panose="020F0502020204030204" pitchFamily="34" charset="0"/>
                          <a:cs typeface="Arial"/>
                        </a:rPr>
                        <a:t>DYNAMIQUE</a:t>
                      </a:r>
                      <a:r>
                        <a:rPr lang="fr-FR" sz="1700" cap="small" spc="-25" baseline="0" dirty="0">
                          <a:solidFill>
                            <a:srgbClr val="000000"/>
                          </a:solidFill>
                          <a:latin typeface="Abadi" panose="020F0502020204030204" pitchFamily="34" charset="0"/>
                          <a:cs typeface="Arial"/>
                        </a:rPr>
                        <a:t> </a:t>
                      </a:r>
                      <a:r>
                        <a:rPr lang="fr-FR" sz="1700" cap="small" baseline="0" dirty="0">
                          <a:solidFill>
                            <a:srgbClr val="000000"/>
                          </a:solidFill>
                          <a:latin typeface="Abadi" panose="020F0502020204030204" pitchFamily="34" charset="0"/>
                          <a:cs typeface="Arial"/>
                        </a:rPr>
                        <a:t>POUR</a:t>
                      </a:r>
                      <a:r>
                        <a:rPr lang="fr-FR" sz="1700" cap="small" spc="-20" baseline="0" dirty="0">
                          <a:solidFill>
                            <a:srgbClr val="000000"/>
                          </a:solidFill>
                          <a:latin typeface="Abadi" panose="020F0502020204030204" pitchFamily="34" charset="0"/>
                          <a:cs typeface="Arial"/>
                        </a:rPr>
                        <a:t> </a:t>
                      </a:r>
                      <a:r>
                        <a:rPr lang="fr-FR" sz="1700" cap="small" baseline="0" dirty="0">
                          <a:solidFill>
                            <a:srgbClr val="000000"/>
                          </a:solidFill>
                          <a:latin typeface="Abadi" panose="020F0502020204030204" pitchFamily="34" charset="0"/>
                          <a:cs typeface="Arial"/>
                        </a:rPr>
                        <a:t>SE</a:t>
                      </a:r>
                      <a:r>
                        <a:rPr lang="fr-FR" sz="1700" cap="small" spc="-20" baseline="0" dirty="0">
                          <a:solidFill>
                            <a:srgbClr val="000000"/>
                          </a:solidFill>
                          <a:latin typeface="Abadi" panose="020F0502020204030204" pitchFamily="34" charset="0"/>
                          <a:cs typeface="Arial"/>
                        </a:rPr>
                        <a:t> </a:t>
                      </a:r>
                      <a:r>
                        <a:rPr lang="fr-FR" sz="1700" cap="small" spc="-10" baseline="0" dirty="0">
                          <a:solidFill>
                            <a:srgbClr val="000000"/>
                          </a:solidFill>
                          <a:latin typeface="Abadi" panose="020F0502020204030204" pitchFamily="34" charset="0"/>
                          <a:cs typeface="Arial"/>
                        </a:rPr>
                        <a:t>METTRE </a:t>
                      </a:r>
                      <a:r>
                        <a:rPr lang="fr-FR" sz="1700" cap="small" baseline="0" dirty="0">
                          <a:solidFill>
                            <a:srgbClr val="000000"/>
                          </a:solidFill>
                          <a:latin typeface="Abadi" panose="020F0502020204030204" pitchFamily="34" charset="0"/>
                          <a:cs typeface="Arial"/>
                        </a:rPr>
                        <a:t>EN </a:t>
                      </a:r>
                      <a:r>
                        <a:rPr lang="fr-FR" sz="1700" cap="small" spc="-10" baseline="0" dirty="0">
                          <a:solidFill>
                            <a:srgbClr val="000000"/>
                          </a:solidFill>
                          <a:latin typeface="Abadi" panose="020F0502020204030204" pitchFamily="34" charset="0"/>
                          <a:cs typeface="Arial"/>
                        </a:rPr>
                        <a:t>RECHERCHE…</a:t>
                      </a:r>
                      <a:endParaRPr lang="fr-FR" sz="1700" cap="small" baseline="0" dirty="0">
                        <a:solidFill>
                          <a:srgbClr val="000000"/>
                        </a:solidFill>
                        <a:latin typeface="Abadi" panose="020F0502020204030204" pitchFamily="34" charset="0"/>
                        <a:cs typeface="Arial"/>
                      </a:endParaRPr>
                    </a:p>
                  </a:txBody>
                  <a:tcPr marL="0" marR="0" marT="2935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7EDF6"/>
                    </a:solidFill>
                  </a:tcPr>
                </a:tc>
                <a:tc>
                  <a:txBody>
                    <a:bodyPr/>
                    <a:lstStyle/>
                    <a:p>
                      <a:pPr marL="274320" marR="201930" indent="-65405" algn="ctr">
                        <a:lnSpc>
                          <a:spcPct val="101099"/>
                        </a:lnSpc>
                        <a:spcBef>
                          <a:spcPts val="265"/>
                        </a:spcBef>
                      </a:pPr>
                      <a:r>
                        <a:rPr lang="fr-FR" sz="1700" cap="small" spc="-10" baseline="0" dirty="0">
                          <a:solidFill>
                            <a:srgbClr val="000000"/>
                          </a:solidFill>
                          <a:latin typeface="Abadi" panose="020F0502020204030204" pitchFamily="34" charset="0"/>
                          <a:cs typeface="Arial"/>
                        </a:rPr>
                        <a:t>L’UTOPIE</a:t>
                      </a:r>
                      <a:r>
                        <a:rPr lang="fr-FR" sz="1700" cap="small" spc="-35" baseline="0" dirty="0">
                          <a:solidFill>
                            <a:srgbClr val="000000"/>
                          </a:solidFill>
                          <a:latin typeface="Abadi" panose="020F0502020204030204" pitchFamily="34" charset="0"/>
                          <a:cs typeface="Arial"/>
                        </a:rPr>
                        <a:t> </a:t>
                      </a:r>
                      <a:r>
                        <a:rPr lang="fr-FR" sz="1700" cap="small" baseline="0" dirty="0">
                          <a:solidFill>
                            <a:srgbClr val="000000"/>
                          </a:solidFill>
                          <a:latin typeface="Abadi" panose="020F0502020204030204" pitchFamily="34" charset="0"/>
                          <a:cs typeface="Arial"/>
                        </a:rPr>
                        <a:t>«</a:t>
                      </a:r>
                      <a:r>
                        <a:rPr lang="fr-FR" sz="1700" cap="small" spc="-30" baseline="0" dirty="0">
                          <a:solidFill>
                            <a:srgbClr val="000000"/>
                          </a:solidFill>
                          <a:latin typeface="Abadi" panose="020F0502020204030204" pitchFamily="34" charset="0"/>
                          <a:cs typeface="Arial"/>
                        </a:rPr>
                        <a:t> </a:t>
                      </a:r>
                      <a:r>
                        <a:rPr lang="fr-FR" sz="1700" cap="small" baseline="0" dirty="0">
                          <a:solidFill>
                            <a:srgbClr val="000000"/>
                          </a:solidFill>
                          <a:latin typeface="Abadi" panose="020F0502020204030204" pitchFamily="34" charset="0"/>
                          <a:cs typeface="Arial"/>
                        </a:rPr>
                        <a:t>FERMEE</a:t>
                      </a:r>
                      <a:r>
                        <a:rPr lang="fr-FR" sz="1700" cap="small" spc="-35" baseline="0" dirty="0">
                          <a:solidFill>
                            <a:srgbClr val="000000"/>
                          </a:solidFill>
                          <a:latin typeface="Abadi" panose="020F0502020204030204" pitchFamily="34" charset="0"/>
                          <a:cs typeface="Arial"/>
                        </a:rPr>
                        <a:t> </a:t>
                      </a:r>
                      <a:r>
                        <a:rPr lang="fr-FR" sz="1700" cap="small" baseline="0" dirty="0">
                          <a:solidFill>
                            <a:srgbClr val="000000"/>
                          </a:solidFill>
                          <a:latin typeface="Abadi" panose="020F0502020204030204" pitchFamily="34" charset="0"/>
                          <a:cs typeface="Arial"/>
                        </a:rPr>
                        <a:t>»,</a:t>
                      </a:r>
                      <a:r>
                        <a:rPr lang="fr-FR" sz="1700" cap="small" spc="-30" baseline="0" dirty="0">
                          <a:solidFill>
                            <a:srgbClr val="000000"/>
                          </a:solidFill>
                          <a:latin typeface="Abadi" panose="020F0502020204030204" pitchFamily="34" charset="0"/>
                          <a:cs typeface="Arial"/>
                        </a:rPr>
                        <a:t> </a:t>
                      </a:r>
                      <a:r>
                        <a:rPr lang="fr-FR" sz="1700" cap="small" spc="-10" baseline="0" dirty="0">
                          <a:solidFill>
                            <a:srgbClr val="000000"/>
                          </a:solidFill>
                          <a:latin typeface="Abadi" panose="020F0502020204030204" pitchFamily="34" charset="0"/>
                          <a:cs typeface="Arial"/>
                        </a:rPr>
                        <a:t>COMME SOLUTIONNISME</a:t>
                      </a:r>
                      <a:r>
                        <a:rPr lang="fr-FR" sz="1700" cap="small" spc="-90" baseline="0" dirty="0">
                          <a:solidFill>
                            <a:srgbClr val="000000"/>
                          </a:solidFill>
                          <a:latin typeface="Abadi" panose="020F0502020204030204" pitchFamily="34" charset="0"/>
                          <a:cs typeface="Arial"/>
                        </a:rPr>
                        <a:t> </a:t>
                      </a:r>
                      <a:r>
                        <a:rPr lang="fr-FR" sz="1700" cap="small" spc="-10" baseline="0" dirty="0">
                          <a:solidFill>
                            <a:srgbClr val="000000"/>
                          </a:solidFill>
                          <a:latin typeface="Abadi" panose="020F0502020204030204" pitchFamily="34" charset="0"/>
                          <a:cs typeface="Arial"/>
                        </a:rPr>
                        <a:t>ALIENANT…</a:t>
                      </a:r>
                      <a:endParaRPr lang="fr-FR" sz="1700" cap="small" baseline="0" dirty="0">
                        <a:solidFill>
                          <a:srgbClr val="000000"/>
                        </a:solidFill>
                        <a:latin typeface="Abadi" panose="020F0502020204030204" pitchFamily="34" charset="0"/>
                        <a:cs typeface="Arial"/>
                      </a:endParaRPr>
                    </a:p>
                  </a:txBody>
                  <a:tcPr marL="0" marR="0" marT="2935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7EDF6"/>
                    </a:solidFill>
                  </a:tcPr>
                </a:tc>
                <a:extLst>
                  <a:ext uri="{0D108BD9-81ED-4DB2-BD59-A6C34878D82A}">
                    <a16:rowId xmlns:a16="http://schemas.microsoft.com/office/drawing/2014/main" val="10002"/>
                  </a:ext>
                </a:extLst>
              </a:tr>
              <a:tr h="1406929">
                <a:tc>
                  <a:txBody>
                    <a:bodyPr/>
                    <a:lstStyle/>
                    <a:p>
                      <a:pPr marL="637540" marR="633095" indent="3810" algn="ctr">
                        <a:lnSpc>
                          <a:spcPct val="100000"/>
                        </a:lnSpc>
                        <a:spcBef>
                          <a:spcPts val="414"/>
                        </a:spcBef>
                      </a:pPr>
                      <a:r>
                        <a:rPr lang="fr-FR" sz="2200" cap="small" baseline="0" dirty="0">
                          <a:solidFill>
                            <a:srgbClr val="000000"/>
                          </a:solidFill>
                          <a:latin typeface="Abadi" panose="020F0502020204030204" pitchFamily="34" charset="0"/>
                          <a:cs typeface="Arial"/>
                        </a:rPr>
                        <a:t>NECESSITE</a:t>
                      </a:r>
                      <a:r>
                        <a:rPr lang="fr-FR" sz="2200" cap="small" spc="170" baseline="0" dirty="0">
                          <a:solidFill>
                            <a:srgbClr val="000000"/>
                          </a:solidFill>
                          <a:latin typeface="Abadi" panose="020F0502020204030204" pitchFamily="34" charset="0"/>
                          <a:cs typeface="Arial"/>
                        </a:rPr>
                        <a:t> </a:t>
                      </a:r>
                      <a:r>
                        <a:rPr lang="fr-FR" sz="2200" cap="small" spc="-25" baseline="0" dirty="0">
                          <a:solidFill>
                            <a:srgbClr val="000000"/>
                          </a:solidFill>
                          <a:latin typeface="Abadi" panose="020F0502020204030204" pitchFamily="34" charset="0"/>
                          <a:cs typeface="Arial"/>
                        </a:rPr>
                        <a:t>DE </a:t>
                      </a:r>
                      <a:r>
                        <a:rPr lang="fr-FR" sz="2200" cap="small" baseline="0" dirty="0">
                          <a:solidFill>
                            <a:srgbClr val="000000"/>
                          </a:solidFill>
                          <a:latin typeface="Abadi" panose="020F0502020204030204" pitchFamily="34" charset="0"/>
                          <a:cs typeface="Arial"/>
                        </a:rPr>
                        <a:t>L’UTOPIE</a:t>
                      </a:r>
                      <a:r>
                        <a:rPr lang="fr-FR" sz="2200" cap="small" spc="-70" baseline="0" dirty="0">
                          <a:solidFill>
                            <a:srgbClr val="000000"/>
                          </a:solidFill>
                          <a:latin typeface="Abadi" panose="020F0502020204030204" pitchFamily="34" charset="0"/>
                          <a:cs typeface="Arial"/>
                        </a:rPr>
                        <a:t> </a:t>
                      </a:r>
                      <a:r>
                        <a:rPr lang="fr-FR" sz="2200" cap="small" spc="-20" baseline="0" dirty="0">
                          <a:solidFill>
                            <a:srgbClr val="000000"/>
                          </a:solidFill>
                          <a:latin typeface="Abadi" panose="020F0502020204030204" pitchFamily="34" charset="0"/>
                          <a:cs typeface="Arial"/>
                        </a:rPr>
                        <a:t>COMME </a:t>
                      </a:r>
                      <a:r>
                        <a:rPr lang="fr-FR" sz="2200" cap="small" spc="-10" baseline="0" dirty="0">
                          <a:solidFill>
                            <a:srgbClr val="000000"/>
                          </a:solidFill>
                          <a:latin typeface="Abadi" panose="020F0502020204030204" pitchFamily="34" charset="0"/>
                          <a:cs typeface="Arial"/>
                        </a:rPr>
                        <a:t>ATTITUDE</a:t>
                      </a:r>
                      <a:endParaRPr lang="fr-FR" sz="2200" cap="small" baseline="0" dirty="0">
                        <a:solidFill>
                          <a:srgbClr val="000000"/>
                        </a:solidFill>
                        <a:latin typeface="Abadi" panose="020F0502020204030204" pitchFamily="34" charset="0"/>
                        <a:cs typeface="Arial"/>
                      </a:endParaRPr>
                    </a:p>
                  </a:txBody>
                  <a:tcPr marL="0" marR="0" marT="45963"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CD9ED"/>
                    </a:solidFill>
                  </a:tcPr>
                </a:tc>
                <a:tc>
                  <a:txBody>
                    <a:bodyPr/>
                    <a:lstStyle/>
                    <a:p>
                      <a:pPr marL="581660" marR="417830" indent="-159385" algn="ctr">
                        <a:lnSpc>
                          <a:spcPct val="100000"/>
                        </a:lnSpc>
                        <a:spcBef>
                          <a:spcPts val="414"/>
                        </a:spcBef>
                      </a:pPr>
                      <a:r>
                        <a:rPr lang="fr-FR" sz="2200" cap="small" baseline="0" dirty="0">
                          <a:solidFill>
                            <a:srgbClr val="000000"/>
                          </a:solidFill>
                          <a:latin typeface="Abadi" panose="020F0502020204030204" pitchFamily="34" charset="0"/>
                          <a:cs typeface="Arial"/>
                        </a:rPr>
                        <a:t>ECHEC</a:t>
                      </a:r>
                      <a:r>
                        <a:rPr lang="fr-FR" sz="2200" cap="small" spc="90" baseline="0" dirty="0">
                          <a:solidFill>
                            <a:srgbClr val="000000"/>
                          </a:solidFill>
                          <a:latin typeface="Abadi" panose="020F0502020204030204" pitchFamily="34" charset="0"/>
                          <a:cs typeface="Arial"/>
                        </a:rPr>
                        <a:t> </a:t>
                      </a:r>
                      <a:r>
                        <a:rPr lang="fr-FR" sz="2200" cap="small" baseline="0" dirty="0">
                          <a:solidFill>
                            <a:srgbClr val="000000"/>
                          </a:solidFill>
                          <a:latin typeface="Abadi" panose="020F0502020204030204" pitchFamily="34" charset="0"/>
                          <a:cs typeface="Arial"/>
                        </a:rPr>
                        <a:t>DE</a:t>
                      </a:r>
                      <a:r>
                        <a:rPr lang="fr-FR" sz="2200" cap="small" spc="90" baseline="0" dirty="0">
                          <a:solidFill>
                            <a:srgbClr val="000000"/>
                          </a:solidFill>
                          <a:latin typeface="Abadi" panose="020F0502020204030204" pitchFamily="34" charset="0"/>
                          <a:cs typeface="Arial"/>
                        </a:rPr>
                        <a:t> </a:t>
                      </a:r>
                      <a:r>
                        <a:rPr lang="fr-FR" sz="2200" cap="small" spc="-10" baseline="0" dirty="0">
                          <a:solidFill>
                            <a:srgbClr val="000000"/>
                          </a:solidFill>
                          <a:latin typeface="Abadi" panose="020F0502020204030204" pitchFamily="34" charset="0"/>
                          <a:cs typeface="Arial"/>
                        </a:rPr>
                        <a:t>L’UTOPIE </a:t>
                      </a:r>
                      <a:r>
                        <a:rPr lang="fr-FR" sz="2200" cap="small" baseline="0" dirty="0">
                          <a:solidFill>
                            <a:srgbClr val="000000"/>
                          </a:solidFill>
                          <a:latin typeface="Abadi" panose="020F0502020204030204" pitchFamily="34" charset="0"/>
                          <a:cs typeface="Arial"/>
                        </a:rPr>
                        <a:t>COMME</a:t>
                      </a:r>
                      <a:r>
                        <a:rPr lang="fr-FR" sz="2200" cap="small" spc="75" baseline="0" dirty="0">
                          <a:solidFill>
                            <a:srgbClr val="000000"/>
                          </a:solidFill>
                          <a:latin typeface="Abadi" panose="020F0502020204030204" pitchFamily="34" charset="0"/>
                          <a:cs typeface="Arial"/>
                        </a:rPr>
                        <a:t> </a:t>
                      </a:r>
                      <a:r>
                        <a:rPr lang="fr-FR" sz="2200" cap="small" spc="-10" baseline="0" dirty="0">
                          <a:solidFill>
                            <a:srgbClr val="000000"/>
                          </a:solidFill>
                          <a:latin typeface="Abadi" panose="020F0502020204030204" pitchFamily="34" charset="0"/>
                          <a:cs typeface="Arial"/>
                        </a:rPr>
                        <a:t>SYSTEME</a:t>
                      </a:r>
                      <a:endParaRPr lang="fr-FR" sz="2200" cap="small" baseline="0" dirty="0">
                        <a:solidFill>
                          <a:srgbClr val="000000"/>
                        </a:solidFill>
                        <a:latin typeface="Abadi" panose="020F0502020204030204" pitchFamily="34" charset="0"/>
                        <a:cs typeface="Arial"/>
                      </a:endParaRPr>
                    </a:p>
                  </a:txBody>
                  <a:tcPr marL="0" marR="0" marT="45963"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CCD9ED"/>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46401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FF4B32F8-03C4-A82C-2708-8F83496A160D}"/>
              </a:ext>
            </a:extLst>
          </p:cNvPr>
          <p:cNvPicPr/>
          <p:nvPr/>
        </p:nvPicPr>
        <p:blipFill>
          <a:blip r:embed="rId2" cstate="print"/>
          <a:stretch>
            <a:fillRect/>
          </a:stretch>
        </p:blipFill>
        <p:spPr>
          <a:xfrm>
            <a:off x="4890158" y="380752"/>
            <a:ext cx="4891528" cy="4115746"/>
          </a:xfrm>
          <a:prstGeom prst="rect">
            <a:avLst/>
          </a:prstGeom>
        </p:spPr>
      </p:pic>
      <p:pic>
        <p:nvPicPr>
          <p:cNvPr id="6" name="object 4">
            <a:extLst>
              <a:ext uri="{FF2B5EF4-FFF2-40B4-BE49-F238E27FC236}">
                <a16:creationId xmlns:a16="http://schemas.microsoft.com/office/drawing/2014/main" id="{DE64250A-E6A4-D6C7-DDB5-625AD3998425}"/>
              </a:ext>
            </a:extLst>
          </p:cNvPr>
          <p:cNvPicPr/>
          <p:nvPr/>
        </p:nvPicPr>
        <p:blipFill>
          <a:blip r:embed="rId3" cstate="print"/>
          <a:stretch>
            <a:fillRect/>
          </a:stretch>
        </p:blipFill>
        <p:spPr>
          <a:xfrm>
            <a:off x="535443" y="386237"/>
            <a:ext cx="3934201" cy="3975804"/>
          </a:xfrm>
          <a:prstGeom prst="rect">
            <a:avLst/>
          </a:prstGeom>
        </p:spPr>
      </p:pic>
      <p:pic>
        <p:nvPicPr>
          <p:cNvPr id="8" name="object 6">
            <a:extLst>
              <a:ext uri="{FF2B5EF4-FFF2-40B4-BE49-F238E27FC236}">
                <a16:creationId xmlns:a16="http://schemas.microsoft.com/office/drawing/2014/main" id="{37773B30-762D-54DF-5720-A78D83A0B583}"/>
              </a:ext>
            </a:extLst>
          </p:cNvPr>
          <p:cNvPicPr/>
          <p:nvPr/>
        </p:nvPicPr>
        <p:blipFill>
          <a:blip r:embed="rId4" cstate="print"/>
          <a:stretch>
            <a:fillRect/>
          </a:stretch>
        </p:blipFill>
        <p:spPr>
          <a:xfrm>
            <a:off x="4796458" y="6445202"/>
            <a:ext cx="404706" cy="392879"/>
          </a:xfrm>
          <a:prstGeom prst="rect">
            <a:avLst/>
          </a:prstGeom>
        </p:spPr>
      </p:pic>
      <p:sp>
        <p:nvSpPr>
          <p:cNvPr id="10" name="ZoneTexte 9">
            <a:extLst>
              <a:ext uri="{FF2B5EF4-FFF2-40B4-BE49-F238E27FC236}">
                <a16:creationId xmlns:a16="http://schemas.microsoft.com/office/drawing/2014/main" id="{2BFA078A-7718-02E1-862D-EDCD9D97D2C6}"/>
              </a:ext>
            </a:extLst>
          </p:cNvPr>
          <p:cNvSpPr txBox="1"/>
          <p:nvPr/>
        </p:nvSpPr>
        <p:spPr>
          <a:xfrm>
            <a:off x="8833758" y="5543570"/>
            <a:ext cx="4637314" cy="646331"/>
          </a:xfrm>
          <a:prstGeom prst="rect">
            <a:avLst/>
          </a:prstGeom>
          <a:noFill/>
        </p:spPr>
        <p:txBody>
          <a:bodyPr wrap="square" rtlCol="0">
            <a:spAutoFit/>
          </a:bodyPr>
          <a:lstStyle/>
          <a:p>
            <a:r>
              <a:rPr lang="fr-FR" dirty="0"/>
              <a:t>Merci de votre attention</a:t>
            </a:r>
          </a:p>
          <a:p>
            <a:r>
              <a:rPr lang="fr-FR" dirty="0" err="1"/>
              <a:t>www.meirieu.com</a:t>
            </a:r>
            <a:endParaRPr lang="fr-FR" dirty="0"/>
          </a:p>
        </p:txBody>
      </p:sp>
      <p:sp>
        <p:nvSpPr>
          <p:cNvPr id="3" name="ZoneTexte 2">
            <a:extLst>
              <a:ext uri="{FF2B5EF4-FFF2-40B4-BE49-F238E27FC236}">
                <a16:creationId xmlns:a16="http://schemas.microsoft.com/office/drawing/2014/main" id="{965FFACC-68E6-FC12-5598-6A7B80FC307F}"/>
              </a:ext>
            </a:extLst>
          </p:cNvPr>
          <p:cNvSpPr txBox="1"/>
          <p:nvPr/>
        </p:nvSpPr>
        <p:spPr>
          <a:xfrm>
            <a:off x="353135" y="4943405"/>
            <a:ext cx="7654321"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buNone/>
            </a:pPr>
            <a:r>
              <a:rPr lang="fr-FR" i="1" dirty="0">
                <a:effectLst/>
                <a:latin typeface="Helvetica" pitchFamily="2" charset="0"/>
              </a:rPr>
              <a:t>Il n’y</a:t>
            </a:r>
            <a:r>
              <a:rPr lang="fr-FR" dirty="0">
                <a:latin typeface="Helvetica" pitchFamily="2" charset="0"/>
              </a:rPr>
              <a:t> a</a:t>
            </a:r>
            <a:r>
              <a:rPr lang="fr-FR" i="1" dirty="0">
                <a:effectLst/>
                <a:latin typeface="Helvetica" pitchFamily="2" charset="0"/>
              </a:rPr>
              <a:t>, pour le monde effondré moralement, spirituellement et politiquement,</a:t>
            </a:r>
            <a:r>
              <a:rPr lang="fr-FR" dirty="0">
                <a:latin typeface="Helvetica" pitchFamily="2" charset="0"/>
              </a:rPr>
              <a:t> </a:t>
            </a:r>
            <a:r>
              <a:rPr lang="fr-FR" i="1" dirty="0">
                <a:effectLst/>
                <a:latin typeface="Helvetica" pitchFamily="2" charset="0"/>
              </a:rPr>
              <a:t>aucun salut possible, sinon par l’éducation, par la formation à l’humanité,</a:t>
            </a:r>
            <a:r>
              <a:rPr lang="fr-FR" dirty="0">
                <a:latin typeface="Helvetica" pitchFamily="2" charset="0"/>
              </a:rPr>
              <a:t> </a:t>
            </a:r>
            <a:r>
              <a:rPr lang="fr-FR" i="1" dirty="0">
                <a:effectLst/>
                <a:latin typeface="Helvetica" pitchFamily="2" charset="0"/>
              </a:rPr>
              <a:t>par la formation des hommes ».</a:t>
            </a:r>
          </a:p>
          <a:p>
            <a:pPr algn="r">
              <a:buNone/>
            </a:pPr>
            <a:r>
              <a:rPr lang="fr-FR" dirty="0">
                <a:latin typeface="Helvetica" pitchFamily="2" charset="0"/>
              </a:rPr>
              <a:t>J. H . Pestalozzi</a:t>
            </a:r>
            <a:endParaRPr lang="fr-FR" dirty="0">
              <a:effectLst/>
              <a:latin typeface="Helvetica" pitchFamily="2" charset="0"/>
            </a:endParaRPr>
          </a:p>
        </p:txBody>
      </p:sp>
    </p:spTree>
    <p:extLst>
      <p:ext uri="{BB962C8B-B14F-4D97-AF65-F5344CB8AC3E}">
        <p14:creationId xmlns:p14="http://schemas.microsoft.com/office/powerpoint/2010/main" val="207242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EB8758-2FF1-823A-04AB-EF984745D053}"/>
              </a:ext>
            </a:extLst>
          </p:cNvPr>
          <p:cNvSpPr>
            <a:spLocks noGrp="1"/>
          </p:cNvSpPr>
          <p:nvPr>
            <p:ph type="title"/>
          </p:nvPr>
        </p:nvSpPr>
        <p:spPr>
          <a:xfrm>
            <a:off x="617838" y="389838"/>
            <a:ext cx="10515600" cy="2625210"/>
          </a:xfrm>
        </p:spPr>
        <p:txBody>
          <a:bodyPr>
            <a:normAutofit/>
          </a:bodyPr>
          <a:lstStyle/>
          <a:p>
            <a:r>
              <a:rPr lang="fr-FR" sz="5400" dirty="0"/>
              <a:t>Inutile de photographier les diapositives…</a:t>
            </a:r>
          </a:p>
        </p:txBody>
      </p:sp>
      <p:sp>
        <p:nvSpPr>
          <p:cNvPr id="3" name="Espace réservé du contenu 2">
            <a:extLst>
              <a:ext uri="{FF2B5EF4-FFF2-40B4-BE49-F238E27FC236}">
                <a16:creationId xmlns:a16="http://schemas.microsoft.com/office/drawing/2014/main" id="{386DC679-492F-50A6-6FBE-BB0256DF7FA2}"/>
              </a:ext>
            </a:extLst>
          </p:cNvPr>
          <p:cNvSpPr>
            <a:spLocks noGrp="1"/>
          </p:cNvSpPr>
          <p:nvPr>
            <p:ph idx="1"/>
          </p:nvPr>
        </p:nvSpPr>
        <p:spPr>
          <a:xfrm>
            <a:off x="617838" y="3428999"/>
            <a:ext cx="10735962" cy="2747963"/>
          </a:xfrm>
        </p:spPr>
        <p:txBody>
          <a:bodyPr>
            <a:normAutofit/>
          </a:bodyPr>
          <a:lstStyle/>
          <a:p>
            <a:pPr marL="0" indent="0">
              <a:buNone/>
            </a:pPr>
            <a:r>
              <a:rPr lang="fr-FR" sz="4000" dirty="0"/>
              <a:t>Vous retrouverez ce diaporama sur mon site : </a:t>
            </a:r>
            <a:r>
              <a:rPr lang="fr-FR" sz="4000" dirty="0">
                <a:hlinkClick r:id="rId2"/>
              </a:rPr>
              <a:t>www.meirieu.com</a:t>
            </a:r>
            <a:r>
              <a:rPr lang="fr-FR" sz="4000" dirty="0"/>
              <a:t> </a:t>
            </a:r>
          </a:p>
          <a:p>
            <a:pPr marL="0" indent="0">
              <a:buNone/>
            </a:pPr>
            <a:r>
              <a:rPr lang="fr-FR" sz="4000" dirty="0"/>
              <a:t>Rubrique : « Documents pour la formation »</a:t>
            </a:r>
          </a:p>
        </p:txBody>
      </p:sp>
      <p:sp>
        <p:nvSpPr>
          <p:cNvPr id="4" name="ZoneTexte 3">
            <a:extLst>
              <a:ext uri="{FF2B5EF4-FFF2-40B4-BE49-F238E27FC236}">
                <a16:creationId xmlns:a16="http://schemas.microsoft.com/office/drawing/2014/main" id="{D5BADF2C-B896-D472-2FCD-5A831A342C61}"/>
              </a:ext>
            </a:extLst>
          </p:cNvPr>
          <p:cNvSpPr txBox="1"/>
          <p:nvPr/>
        </p:nvSpPr>
        <p:spPr>
          <a:xfrm>
            <a:off x="556055" y="5634681"/>
            <a:ext cx="10834816"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sz="2800" dirty="0"/>
              <a:t>Vous pouvez ne photographier ou ne prendre en note </a:t>
            </a:r>
            <a:r>
              <a:rPr lang="fr-FR" sz="2800"/>
              <a:t>que celle-là </a:t>
            </a:r>
            <a:r>
              <a:rPr lang="fr-FR" sz="2800" dirty="0"/>
              <a:t>!</a:t>
            </a:r>
            <a:r>
              <a:rPr lang="fr-FR"/>
              <a:t> </a:t>
            </a:r>
            <a:endParaRPr lang="fr-FR" dirty="0"/>
          </a:p>
        </p:txBody>
      </p:sp>
    </p:spTree>
    <p:extLst>
      <p:ext uri="{BB962C8B-B14F-4D97-AF65-F5344CB8AC3E}">
        <p14:creationId xmlns:p14="http://schemas.microsoft.com/office/powerpoint/2010/main" val="179786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0">
            <a:extLst>
              <a:ext uri="{FF2B5EF4-FFF2-40B4-BE49-F238E27FC236}">
                <a16:creationId xmlns:a16="http://schemas.microsoft.com/office/drawing/2014/main" id="{3A952758-3E93-60FD-D228-F6C76A42B12A}"/>
              </a:ext>
            </a:extLst>
          </p:cNvPr>
          <p:cNvSpPr txBox="1"/>
          <p:nvPr/>
        </p:nvSpPr>
        <p:spPr>
          <a:xfrm>
            <a:off x="371856" y="1382522"/>
            <a:ext cx="11448288" cy="4643579"/>
          </a:xfrm>
          <a:prstGeom prst="rect">
            <a:avLst/>
          </a:prstGeom>
        </p:spPr>
        <p:txBody>
          <a:bodyPr vert="horz" wrap="square" lIns="0" tIns="11430" rIns="0" bIns="0" rtlCol="0">
            <a:spAutoFit/>
          </a:bodyPr>
          <a:lstStyle/>
          <a:p>
            <a:pPr marL="469900" marR="5080" indent="-457200">
              <a:lnSpc>
                <a:spcPct val="100299"/>
              </a:lnSpc>
              <a:spcBef>
                <a:spcPts val="90"/>
              </a:spcBef>
              <a:buFont typeface="Wingdings" pitchFamily="2" charset="2"/>
              <a:buChar char="q"/>
            </a:pPr>
            <a:r>
              <a:rPr sz="2800" i="1" dirty="0">
                <a:solidFill>
                  <a:srgbClr val="FFFFFF"/>
                </a:solidFill>
                <a:latin typeface="Arial"/>
                <a:cs typeface="Arial"/>
              </a:rPr>
              <a:t>«</a:t>
            </a:r>
            <a:r>
              <a:rPr sz="2800" i="1" spc="40" dirty="0">
                <a:solidFill>
                  <a:srgbClr val="FFFFFF"/>
                </a:solidFill>
                <a:latin typeface="Arial"/>
                <a:cs typeface="Arial"/>
              </a:rPr>
              <a:t> </a:t>
            </a:r>
            <a:r>
              <a:rPr sz="2800" i="1" dirty="0">
                <a:solidFill>
                  <a:srgbClr val="FFFFFF"/>
                </a:solidFill>
                <a:latin typeface="Arial"/>
                <a:cs typeface="Arial"/>
              </a:rPr>
              <a:t>Utopie</a:t>
            </a:r>
            <a:r>
              <a:rPr sz="2800" i="1" spc="50" dirty="0">
                <a:solidFill>
                  <a:srgbClr val="FFFFFF"/>
                </a:solidFill>
                <a:latin typeface="Arial"/>
                <a:cs typeface="Arial"/>
              </a:rPr>
              <a:t> </a:t>
            </a:r>
            <a:r>
              <a:rPr sz="2800" i="1" dirty="0">
                <a:solidFill>
                  <a:srgbClr val="FFFFFF"/>
                </a:solidFill>
                <a:latin typeface="Arial"/>
                <a:cs typeface="Arial"/>
              </a:rPr>
              <a:t>»</a:t>
            </a:r>
            <a:r>
              <a:rPr sz="2800" i="1" spc="45" dirty="0">
                <a:solidFill>
                  <a:srgbClr val="FFFFFF"/>
                </a:solidFill>
                <a:latin typeface="Arial"/>
                <a:cs typeface="Arial"/>
              </a:rPr>
              <a:t> </a:t>
            </a:r>
            <a:r>
              <a:rPr sz="2800" dirty="0">
                <a:solidFill>
                  <a:srgbClr val="FFFFFF"/>
                </a:solidFill>
                <a:latin typeface="Arial"/>
                <a:cs typeface="Arial"/>
              </a:rPr>
              <a:t>:</a:t>
            </a:r>
            <a:r>
              <a:rPr sz="2800" spc="40" dirty="0">
                <a:solidFill>
                  <a:srgbClr val="FFFFFF"/>
                </a:solidFill>
                <a:latin typeface="Arial"/>
                <a:cs typeface="Arial"/>
              </a:rPr>
              <a:t> </a:t>
            </a:r>
            <a:r>
              <a:rPr lang="fr-FR" sz="2800" spc="40" dirty="0">
                <a:solidFill>
                  <a:srgbClr val="FFFFFF"/>
                </a:solidFill>
                <a:latin typeface="Arial"/>
                <a:cs typeface="Arial"/>
              </a:rPr>
              <a:t>le </a:t>
            </a:r>
            <a:r>
              <a:rPr sz="2800" dirty="0" err="1">
                <a:solidFill>
                  <a:srgbClr val="FFFFFF"/>
                </a:solidFill>
                <a:latin typeface="Arial"/>
                <a:cs typeface="Arial"/>
              </a:rPr>
              <a:t>terme</a:t>
            </a:r>
            <a:r>
              <a:rPr lang="fr-FR" sz="2800" dirty="0">
                <a:solidFill>
                  <a:srgbClr val="FFFFFF"/>
                </a:solidFill>
                <a:latin typeface="Arial"/>
                <a:cs typeface="Arial"/>
              </a:rPr>
              <a:t>,</a:t>
            </a:r>
            <a:r>
              <a:rPr lang="fr-FR" sz="2800" spc="45" dirty="0">
                <a:solidFill>
                  <a:srgbClr val="FFFFFF"/>
                </a:solidFill>
                <a:latin typeface="Arial"/>
                <a:cs typeface="Arial"/>
              </a:rPr>
              <a:t> </a:t>
            </a:r>
            <a:r>
              <a:rPr sz="2800" dirty="0" err="1">
                <a:solidFill>
                  <a:srgbClr val="FFFFFF"/>
                </a:solidFill>
                <a:latin typeface="Arial"/>
                <a:cs typeface="Arial"/>
              </a:rPr>
              <a:t>employé</a:t>
            </a:r>
            <a:r>
              <a:rPr sz="2800" spc="45" dirty="0">
                <a:solidFill>
                  <a:srgbClr val="FFFFFF"/>
                </a:solidFill>
                <a:latin typeface="Arial"/>
                <a:cs typeface="Arial"/>
              </a:rPr>
              <a:t> </a:t>
            </a:r>
            <a:r>
              <a:rPr sz="2800" dirty="0">
                <a:solidFill>
                  <a:srgbClr val="FFFFFF"/>
                </a:solidFill>
                <a:latin typeface="Arial"/>
                <a:cs typeface="Arial"/>
              </a:rPr>
              <a:t>pour</a:t>
            </a:r>
            <a:r>
              <a:rPr sz="2800" spc="45" dirty="0">
                <a:solidFill>
                  <a:srgbClr val="FFFFFF"/>
                </a:solidFill>
                <a:latin typeface="Arial"/>
                <a:cs typeface="Arial"/>
              </a:rPr>
              <a:t> </a:t>
            </a:r>
            <a:r>
              <a:rPr sz="2800" dirty="0">
                <a:solidFill>
                  <a:srgbClr val="FFFFFF"/>
                </a:solidFill>
                <a:latin typeface="Arial"/>
                <a:cs typeface="Arial"/>
              </a:rPr>
              <a:t>la</a:t>
            </a:r>
            <a:r>
              <a:rPr sz="2800" spc="45" dirty="0">
                <a:solidFill>
                  <a:srgbClr val="FFFFFF"/>
                </a:solidFill>
                <a:latin typeface="Arial"/>
                <a:cs typeface="Arial"/>
              </a:rPr>
              <a:t> </a:t>
            </a:r>
            <a:r>
              <a:rPr sz="2800" dirty="0">
                <a:solidFill>
                  <a:srgbClr val="FFFFFF"/>
                </a:solidFill>
                <a:latin typeface="Arial"/>
                <a:cs typeface="Arial"/>
              </a:rPr>
              <a:t>première</a:t>
            </a:r>
            <a:r>
              <a:rPr sz="2800" spc="45" dirty="0">
                <a:solidFill>
                  <a:srgbClr val="FFFFFF"/>
                </a:solidFill>
                <a:latin typeface="Arial"/>
                <a:cs typeface="Arial"/>
              </a:rPr>
              <a:t> </a:t>
            </a:r>
            <a:r>
              <a:rPr sz="2800" dirty="0">
                <a:solidFill>
                  <a:srgbClr val="FFFFFF"/>
                </a:solidFill>
                <a:latin typeface="Arial"/>
                <a:cs typeface="Arial"/>
              </a:rPr>
              <a:t>fois</a:t>
            </a:r>
            <a:r>
              <a:rPr sz="2800" spc="45" dirty="0">
                <a:solidFill>
                  <a:srgbClr val="FFFFFF"/>
                </a:solidFill>
                <a:latin typeface="Arial"/>
                <a:cs typeface="Arial"/>
              </a:rPr>
              <a:t> </a:t>
            </a:r>
            <a:r>
              <a:rPr sz="2800" dirty="0">
                <a:solidFill>
                  <a:srgbClr val="FFFFFF"/>
                </a:solidFill>
                <a:latin typeface="Arial"/>
                <a:cs typeface="Arial"/>
              </a:rPr>
              <a:t>par</a:t>
            </a:r>
            <a:r>
              <a:rPr sz="2800" spc="-5" dirty="0">
                <a:solidFill>
                  <a:srgbClr val="FFFFFF"/>
                </a:solidFill>
                <a:latin typeface="Arial"/>
                <a:cs typeface="Arial"/>
              </a:rPr>
              <a:t> </a:t>
            </a:r>
            <a:r>
              <a:rPr sz="2800" spc="-10" dirty="0">
                <a:solidFill>
                  <a:srgbClr val="FFFFFF"/>
                </a:solidFill>
                <a:latin typeface="Arial"/>
                <a:cs typeface="Arial"/>
              </a:rPr>
              <a:t>Thomas</a:t>
            </a:r>
            <a:r>
              <a:rPr sz="2800" spc="575" dirty="0">
                <a:solidFill>
                  <a:srgbClr val="FFFFFF"/>
                </a:solidFill>
                <a:latin typeface="Arial"/>
                <a:cs typeface="Arial"/>
              </a:rPr>
              <a:t> </a:t>
            </a:r>
            <a:r>
              <a:rPr sz="2800" dirty="0">
                <a:solidFill>
                  <a:srgbClr val="FFFFFF"/>
                </a:solidFill>
                <a:latin typeface="Arial"/>
                <a:cs typeface="Arial"/>
              </a:rPr>
              <a:t>More</a:t>
            </a:r>
            <a:r>
              <a:rPr sz="2800" spc="50" dirty="0">
                <a:solidFill>
                  <a:srgbClr val="FFFFFF"/>
                </a:solidFill>
                <a:latin typeface="Arial"/>
                <a:cs typeface="Arial"/>
              </a:rPr>
              <a:t> </a:t>
            </a:r>
            <a:r>
              <a:rPr sz="2800" dirty="0" err="1">
                <a:solidFill>
                  <a:srgbClr val="FFFFFF"/>
                </a:solidFill>
                <a:latin typeface="Arial"/>
                <a:cs typeface="Arial"/>
              </a:rPr>
              <a:t>en</a:t>
            </a:r>
            <a:r>
              <a:rPr sz="2800" spc="50" dirty="0">
                <a:solidFill>
                  <a:srgbClr val="FFFFFF"/>
                </a:solidFill>
                <a:latin typeface="Arial"/>
                <a:cs typeface="Arial"/>
              </a:rPr>
              <a:t> </a:t>
            </a:r>
            <a:r>
              <a:rPr sz="2800" dirty="0">
                <a:solidFill>
                  <a:srgbClr val="FFFFFF"/>
                </a:solidFill>
                <a:latin typeface="Arial"/>
                <a:cs typeface="Arial"/>
              </a:rPr>
              <a:t>1516</a:t>
            </a:r>
            <a:r>
              <a:rPr lang="fr-FR" sz="2800" dirty="0">
                <a:solidFill>
                  <a:srgbClr val="FFFFFF"/>
                </a:solidFill>
                <a:latin typeface="Arial"/>
                <a:cs typeface="Arial"/>
              </a:rPr>
              <a:t>,</a:t>
            </a:r>
            <a:r>
              <a:rPr sz="2800" spc="55" dirty="0">
                <a:solidFill>
                  <a:srgbClr val="FFFFFF"/>
                </a:solidFill>
                <a:latin typeface="Arial"/>
                <a:cs typeface="Arial"/>
              </a:rPr>
              <a:t> </a:t>
            </a:r>
            <a:r>
              <a:rPr lang="fr-FR" sz="2800" dirty="0">
                <a:solidFill>
                  <a:srgbClr val="FFFFFF"/>
                </a:solidFill>
                <a:latin typeface="Arial"/>
                <a:cs typeface="Arial"/>
              </a:rPr>
              <a:t>a, d’emblée, deux dimensions : </a:t>
            </a:r>
            <a:r>
              <a:rPr lang="fr-FR" sz="2800" i="1" dirty="0">
                <a:solidFill>
                  <a:srgbClr val="FFFFFF"/>
                </a:solidFill>
                <a:latin typeface="Arial"/>
                <a:cs typeface="Arial"/>
              </a:rPr>
              <a:t>fictionnelle et théorique. </a:t>
            </a:r>
            <a:endParaRPr lang="fr-FR" sz="2800" dirty="0">
              <a:latin typeface="Arial"/>
              <a:cs typeface="Arial"/>
            </a:endParaRPr>
          </a:p>
          <a:p>
            <a:pPr marL="469900" marR="5080" indent="-457200">
              <a:lnSpc>
                <a:spcPct val="100299"/>
              </a:lnSpc>
              <a:spcBef>
                <a:spcPts val="90"/>
              </a:spcBef>
              <a:buFont typeface="Wingdings" pitchFamily="2" charset="2"/>
              <a:buChar char="q"/>
            </a:pPr>
            <a:endParaRPr lang="fr-FR" sz="2800" dirty="0">
              <a:solidFill>
                <a:srgbClr val="FFFFFF"/>
              </a:solidFill>
              <a:latin typeface="Arial"/>
              <a:cs typeface="Arial"/>
            </a:endParaRPr>
          </a:p>
          <a:p>
            <a:pPr marL="469900" marR="5080" indent="-457200">
              <a:lnSpc>
                <a:spcPct val="100299"/>
              </a:lnSpc>
              <a:spcBef>
                <a:spcPts val="90"/>
              </a:spcBef>
              <a:buFont typeface="Wingdings" pitchFamily="2" charset="2"/>
              <a:buChar char="q"/>
            </a:pPr>
            <a:r>
              <a:rPr lang="fr-FR" sz="2800" dirty="0">
                <a:solidFill>
                  <a:srgbClr val="FFFFFF"/>
                </a:solidFill>
                <a:latin typeface="Arial"/>
                <a:cs typeface="Arial"/>
              </a:rPr>
              <a:t>Il ouvre aussi la possibilité de deux interprétations : </a:t>
            </a:r>
            <a:r>
              <a:rPr lang="fr-FR" sz="2800" i="1" dirty="0">
                <a:solidFill>
                  <a:srgbClr val="FFFFFF"/>
                </a:solidFill>
                <a:latin typeface="Arial"/>
                <a:cs typeface="Arial"/>
              </a:rPr>
              <a:t>anticipation ou illusion :</a:t>
            </a:r>
          </a:p>
          <a:p>
            <a:pPr marL="812800" marR="5080" lvl="1" indent="-342900">
              <a:lnSpc>
                <a:spcPct val="100299"/>
              </a:lnSpc>
              <a:spcBef>
                <a:spcPts val="90"/>
              </a:spcBef>
              <a:buFont typeface="Arial" panose="020B0604020202020204" pitchFamily="34" charset="0"/>
              <a:buChar char="•"/>
            </a:pPr>
            <a:r>
              <a:rPr lang="fr-FR" sz="2400" i="1" dirty="0">
                <a:solidFill>
                  <a:srgbClr val="FFFFFF"/>
                </a:solidFill>
                <a:latin typeface="Arial"/>
                <a:cs typeface="Arial"/>
              </a:rPr>
              <a:t>«</a:t>
            </a:r>
            <a:r>
              <a:rPr lang="fr-FR" sz="2400" i="1" spc="5" dirty="0">
                <a:solidFill>
                  <a:srgbClr val="FFFFFF"/>
                </a:solidFill>
                <a:latin typeface="Arial"/>
                <a:cs typeface="Arial"/>
              </a:rPr>
              <a:t> </a:t>
            </a:r>
            <a:r>
              <a:rPr lang="fr-FR" sz="2400" i="1" dirty="0">
                <a:solidFill>
                  <a:srgbClr val="FFFFFF"/>
                </a:solidFill>
                <a:latin typeface="Arial"/>
                <a:cs typeface="Arial"/>
              </a:rPr>
              <a:t>Eu-topos</a:t>
            </a:r>
            <a:r>
              <a:rPr lang="fr-FR" sz="2400" i="1" spc="10" dirty="0">
                <a:solidFill>
                  <a:srgbClr val="FFFFFF"/>
                </a:solidFill>
                <a:latin typeface="Arial"/>
                <a:cs typeface="Arial"/>
              </a:rPr>
              <a:t> </a:t>
            </a:r>
            <a:r>
              <a:rPr lang="fr-FR" sz="2400" i="1" dirty="0">
                <a:solidFill>
                  <a:srgbClr val="FFFFFF"/>
                </a:solidFill>
                <a:latin typeface="Arial"/>
                <a:cs typeface="Arial"/>
              </a:rPr>
              <a:t>»</a:t>
            </a:r>
            <a:r>
              <a:rPr lang="fr-FR" sz="2400" i="1" spc="10" dirty="0">
                <a:solidFill>
                  <a:srgbClr val="FFFFFF"/>
                </a:solidFill>
                <a:latin typeface="Arial"/>
                <a:cs typeface="Arial"/>
              </a:rPr>
              <a:t> </a:t>
            </a:r>
            <a:r>
              <a:rPr lang="fr-FR" sz="2400" i="1" dirty="0">
                <a:solidFill>
                  <a:srgbClr val="FFFFFF"/>
                </a:solidFill>
                <a:latin typeface="Arial"/>
                <a:cs typeface="Arial"/>
              </a:rPr>
              <a:t>:</a:t>
            </a:r>
            <a:r>
              <a:rPr lang="fr-FR" sz="2400" i="1" spc="-5" dirty="0">
                <a:solidFill>
                  <a:srgbClr val="FFFFFF"/>
                </a:solidFill>
                <a:latin typeface="Arial"/>
                <a:cs typeface="Arial"/>
              </a:rPr>
              <a:t> </a:t>
            </a:r>
            <a:r>
              <a:rPr lang="fr-FR" sz="2400" dirty="0">
                <a:solidFill>
                  <a:srgbClr val="FFFFFF"/>
                </a:solidFill>
                <a:latin typeface="Arial"/>
                <a:cs typeface="Arial"/>
              </a:rPr>
              <a:t>lieu</a:t>
            </a:r>
            <a:r>
              <a:rPr lang="fr-FR" sz="2400" spc="10" dirty="0">
                <a:solidFill>
                  <a:srgbClr val="FFFFFF"/>
                </a:solidFill>
                <a:latin typeface="Arial"/>
                <a:cs typeface="Arial"/>
              </a:rPr>
              <a:t> </a:t>
            </a:r>
            <a:r>
              <a:rPr lang="fr-FR" sz="2400" spc="-10" dirty="0">
                <a:solidFill>
                  <a:srgbClr val="FFFFFF"/>
                </a:solidFill>
                <a:latin typeface="Arial"/>
                <a:cs typeface="Arial"/>
              </a:rPr>
              <a:t>heureux autre part…</a:t>
            </a:r>
            <a:endParaRPr lang="fr-FR" sz="2400" dirty="0">
              <a:latin typeface="Arial"/>
              <a:cs typeface="Arial"/>
            </a:endParaRPr>
          </a:p>
          <a:p>
            <a:pPr marL="812800" marR="5080" lvl="1" indent="-342900">
              <a:lnSpc>
                <a:spcPct val="100299"/>
              </a:lnSpc>
              <a:spcBef>
                <a:spcPts val="90"/>
              </a:spcBef>
              <a:buFont typeface="Arial" panose="020B0604020202020204" pitchFamily="34" charset="0"/>
              <a:buChar char="•"/>
            </a:pPr>
            <a:r>
              <a:rPr lang="fr-FR" sz="2400" i="1" spc="-10" dirty="0">
                <a:solidFill>
                  <a:srgbClr val="FFFFFF"/>
                </a:solidFill>
                <a:latin typeface="Arial"/>
                <a:cs typeface="Arial"/>
              </a:rPr>
              <a:t>« </a:t>
            </a:r>
            <a:r>
              <a:rPr sz="2400" i="1" spc="-10" dirty="0">
                <a:solidFill>
                  <a:srgbClr val="FFFFFF"/>
                </a:solidFill>
                <a:latin typeface="Arial"/>
                <a:cs typeface="Arial"/>
              </a:rPr>
              <a:t>Ou-</a:t>
            </a:r>
            <a:r>
              <a:rPr sz="2400" i="1" dirty="0" err="1">
                <a:solidFill>
                  <a:srgbClr val="FFFFFF"/>
                </a:solidFill>
                <a:latin typeface="Arial"/>
                <a:cs typeface="Arial"/>
              </a:rPr>
              <a:t>topos</a:t>
            </a:r>
            <a:r>
              <a:rPr sz="2400" i="1" spc="10" dirty="0">
                <a:solidFill>
                  <a:srgbClr val="FFFFFF"/>
                </a:solidFill>
                <a:latin typeface="Arial"/>
                <a:cs typeface="Arial"/>
              </a:rPr>
              <a:t> </a:t>
            </a:r>
            <a:r>
              <a:rPr sz="2400" i="1" dirty="0">
                <a:solidFill>
                  <a:srgbClr val="FFFFFF"/>
                </a:solidFill>
                <a:latin typeface="Arial"/>
                <a:cs typeface="Arial"/>
              </a:rPr>
              <a:t>»</a:t>
            </a:r>
            <a:r>
              <a:rPr sz="2400" i="1" spc="10" dirty="0">
                <a:solidFill>
                  <a:srgbClr val="FFFFFF"/>
                </a:solidFill>
                <a:latin typeface="Arial"/>
                <a:cs typeface="Arial"/>
              </a:rPr>
              <a:t> </a:t>
            </a:r>
            <a:r>
              <a:rPr sz="2400" i="1" dirty="0">
                <a:solidFill>
                  <a:srgbClr val="FFFFFF"/>
                </a:solidFill>
                <a:latin typeface="Arial"/>
                <a:cs typeface="Arial"/>
              </a:rPr>
              <a:t>: </a:t>
            </a:r>
            <a:r>
              <a:rPr sz="2400" dirty="0">
                <a:solidFill>
                  <a:srgbClr val="FFFFFF"/>
                </a:solidFill>
                <a:latin typeface="Arial"/>
                <a:cs typeface="Arial"/>
              </a:rPr>
              <a:t>en</a:t>
            </a:r>
            <a:r>
              <a:rPr sz="2400" spc="15" dirty="0">
                <a:solidFill>
                  <a:srgbClr val="FFFFFF"/>
                </a:solidFill>
                <a:latin typeface="Arial"/>
                <a:cs typeface="Arial"/>
              </a:rPr>
              <a:t> </a:t>
            </a:r>
            <a:r>
              <a:rPr sz="2400" dirty="0">
                <a:solidFill>
                  <a:srgbClr val="FFFFFF"/>
                </a:solidFill>
                <a:latin typeface="Arial"/>
                <a:cs typeface="Arial"/>
              </a:rPr>
              <a:t>aucun</a:t>
            </a:r>
            <a:r>
              <a:rPr sz="2400" spc="10" dirty="0">
                <a:solidFill>
                  <a:srgbClr val="FFFFFF"/>
                </a:solidFill>
                <a:latin typeface="Arial"/>
                <a:cs typeface="Arial"/>
              </a:rPr>
              <a:t> </a:t>
            </a:r>
            <a:r>
              <a:rPr sz="2400" spc="-10" dirty="0">
                <a:solidFill>
                  <a:srgbClr val="FFFFFF"/>
                </a:solidFill>
                <a:latin typeface="Arial"/>
                <a:cs typeface="Arial"/>
              </a:rPr>
              <a:t>lieu, </a:t>
            </a:r>
            <a:r>
              <a:rPr sz="2400" dirty="0">
                <a:solidFill>
                  <a:srgbClr val="FFFFFF"/>
                </a:solidFill>
                <a:latin typeface="Arial"/>
                <a:cs typeface="Arial"/>
              </a:rPr>
              <a:t>nulle</a:t>
            </a:r>
            <a:r>
              <a:rPr sz="2400" spc="25" dirty="0">
                <a:solidFill>
                  <a:srgbClr val="FFFFFF"/>
                </a:solidFill>
                <a:latin typeface="Arial"/>
                <a:cs typeface="Arial"/>
              </a:rPr>
              <a:t> </a:t>
            </a:r>
            <a:r>
              <a:rPr sz="2400" spc="-10" dirty="0">
                <a:solidFill>
                  <a:srgbClr val="FFFFFF"/>
                </a:solidFill>
                <a:latin typeface="Arial"/>
                <a:cs typeface="Arial"/>
              </a:rPr>
              <a:t>part…</a:t>
            </a:r>
            <a:endParaRPr lang="fr-FR" sz="2400" spc="-10" dirty="0">
              <a:solidFill>
                <a:srgbClr val="FFFFFF"/>
              </a:solidFill>
              <a:latin typeface="Arial"/>
              <a:cs typeface="Arial"/>
            </a:endParaRPr>
          </a:p>
          <a:p>
            <a:pPr marL="812800" marR="5080" lvl="1" indent="-342900">
              <a:lnSpc>
                <a:spcPct val="100299"/>
              </a:lnSpc>
              <a:spcBef>
                <a:spcPts val="90"/>
              </a:spcBef>
              <a:buFont typeface="Wingdings" pitchFamily="2" charset="2"/>
              <a:buChar char="q"/>
            </a:pPr>
            <a:endParaRPr lang="fr-FR" sz="2400" spc="-10" dirty="0">
              <a:solidFill>
                <a:srgbClr val="FFFFFF"/>
              </a:solidFill>
              <a:latin typeface="Arial"/>
              <a:cs typeface="Arial"/>
            </a:endParaRPr>
          </a:p>
          <a:p>
            <a:pPr marL="469900" marR="5080" indent="-457200">
              <a:lnSpc>
                <a:spcPct val="100299"/>
              </a:lnSpc>
              <a:spcBef>
                <a:spcPts val="90"/>
              </a:spcBef>
              <a:buFont typeface="Wingdings" pitchFamily="2" charset="2"/>
              <a:buChar char="q"/>
            </a:pPr>
            <a:r>
              <a:rPr lang="fr-FR" sz="2800" spc="-10" dirty="0">
                <a:solidFill>
                  <a:srgbClr val="FFFFFF"/>
                </a:solidFill>
                <a:latin typeface="Arial"/>
                <a:cs typeface="Arial"/>
              </a:rPr>
              <a:t>Dans bien des domaines et, en éducation en particulier, il renvoie à deux visions : </a:t>
            </a:r>
            <a:r>
              <a:rPr lang="fr-FR" sz="2800" i="1" spc="-10" dirty="0">
                <a:solidFill>
                  <a:srgbClr val="FFFFFF"/>
                </a:solidFill>
                <a:latin typeface="Arial"/>
                <a:cs typeface="Arial"/>
              </a:rPr>
              <a:t>diurne et nocturne</a:t>
            </a:r>
            <a:r>
              <a:rPr sz="2000" spc="-10" dirty="0">
                <a:solidFill>
                  <a:srgbClr val="FFFFFF"/>
                </a:solidFill>
                <a:latin typeface="Arial"/>
                <a:cs typeface="Arial"/>
              </a:rPr>
              <a:t>.</a:t>
            </a:r>
            <a:endParaRPr sz="2000" dirty="0">
              <a:latin typeface="Arial"/>
              <a:cs typeface="Arial"/>
            </a:endParaRPr>
          </a:p>
        </p:txBody>
      </p:sp>
      <p:sp>
        <p:nvSpPr>
          <p:cNvPr id="11" name="ZoneTexte 10">
            <a:extLst>
              <a:ext uri="{FF2B5EF4-FFF2-40B4-BE49-F238E27FC236}">
                <a16:creationId xmlns:a16="http://schemas.microsoft.com/office/drawing/2014/main" id="{D30CA9FA-17E8-2E9A-DD65-B0F2AA17AE86}"/>
              </a:ext>
            </a:extLst>
          </p:cNvPr>
          <p:cNvSpPr txBox="1"/>
          <p:nvPr/>
        </p:nvSpPr>
        <p:spPr>
          <a:xfrm>
            <a:off x="371856" y="266268"/>
            <a:ext cx="6417349"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4400" dirty="0"/>
              <a:t>En guise d’introduction…</a:t>
            </a:r>
          </a:p>
        </p:txBody>
      </p:sp>
    </p:spTree>
    <p:extLst>
      <p:ext uri="{BB962C8B-B14F-4D97-AF65-F5344CB8AC3E}">
        <p14:creationId xmlns:p14="http://schemas.microsoft.com/office/powerpoint/2010/main" val="276208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9">
            <a:extLst>
              <a:ext uri="{FF2B5EF4-FFF2-40B4-BE49-F238E27FC236}">
                <a16:creationId xmlns:a16="http://schemas.microsoft.com/office/drawing/2014/main" id="{D67AC999-1332-6F8B-E913-A60A13C5B922}"/>
              </a:ext>
            </a:extLst>
          </p:cNvPr>
          <p:cNvPicPr>
            <a:picLocks noGrp="1"/>
          </p:cNvPicPr>
          <p:nvPr>
            <p:ph idx="1"/>
          </p:nvPr>
        </p:nvPicPr>
        <p:blipFill>
          <a:blip r:embed="rId2" cstate="print"/>
          <a:stretch>
            <a:fillRect/>
          </a:stretch>
        </p:blipFill>
        <p:spPr>
          <a:xfrm>
            <a:off x="6401122" y="3126441"/>
            <a:ext cx="5188434" cy="2909541"/>
          </a:xfrm>
          <a:prstGeom prst="rect">
            <a:avLst/>
          </a:prstGeom>
        </p:spPr>
      </p:pic>
      <p:pic>
        <p:nvPicPr>
          <p:cNvPr id="5" name="object 11">
            <a:extLst>
              <a:ext uri="{FF2B5EF4-FFF2-40B4-BE49-F238E27FC236}">
                <a16:creationId xmlns:a16="http://schemas.microsoft.com/office/drawing/2014/main" id="{CF68E235-8ECA-A388-94F0-A81CB45E6896}"/>
              </a:ext>
            </a:extLst>
          </p:cNvPr>
          <p:cNvPicPr/>
          <p:nvPr/>
        </p:nvPicPr>
        <p:blipFill>
          <a:blip r:embed="rId3" cstate="print"/>
          <a:stretch>
            <a:fillRect/>
          </a:stretch>
        </p:blipFill>
        <p:spPr>
          <a:xfrm>
            <a:off x="602446" y="1239757"/>
            <a:ext cx="5188434" cy="2899056"/>
          </a:xfrm>
          <a:prstGeom prst="rect">
            <a:avLst/>
          </a:prstGeom>
        </p:spPr>
      </p:pic>
    </p:spTree>
    <p:extLst>
      <p:ext uri="{BB962C8B-B14F-4D97-AF65-F5344CB8AC3E}">
        <p14:creationId xmlns:p14="http://schemas.microsoft.com/office/powerpoint/2010/main" val="139601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DAF89DC9-E898-8263-24D7-712231CCE85C}"/>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bg1">
                    <a:lumMod val="95000"/>
                    <a:lumOff val="5000"/>
                  </a:schemeClr>
                </a:solidFill>
              </a:rPr>
              <a:t>I. </a:t>
            </a:r>
            <a:r>
              <a:rPr lang="en-US" sz="5400" dirty="0" err="1">
                <a:solidFill>
                  <a:schemeClr val="bg1">
                    <a:lumMod val="95000"/>
                    <a:lumOff val="5000"/>
                  </a:schemeClr>
                </a:solidFill>
              </a:rPr>
              <a:t>L’éducation</a:t>
            </a:r>
            <a:r>
              <a:rPr lang="en-US" sz="5400" dirty="0">
                <a:solidFill>
                  <a:schemeClr val="bg1">
                    <a:lumMod val="95000"/>
                    <a:lumOff val="5000"/>
                  </a:schemeClr>
                </a:solidFill>
              </a:rPr>
              <a:t> entre </a:t>
            </a:r>
            <a:r>
              <a:rPr lang="en-US" sz="5400" dirty="0" err="1">
                <a:solidFill>
                  <a:schemeClr val="bg1">
                    <a:lumMod val="95000"/>
                    <a:lumOff val="5000"/>
                  </a:schemeClr>
                </a:solidFill>
              </a:rPr>
              <a:t>utopie</a:t>
            </a:r>
            <a:r>
              <a:rPr lang="en-US" sz="5400" dirty="0">
                <a:solidFill>
                  <a:schemeClr val="bg1">
                    <a:lumMod val="95000"/>
                    <a:lumOff val="5000"/>
                  </a:schemeClr>
                </a:solidFill>
              </a:rPr>
              <a:t> </a:t>
            </a:r>
            <a:r>
              <a:rPr lang="en-US" sz="5400" dirty="0" err="1">
                <a:solidFill>
                  <a:schemeClr val="bg1">
                    <a:lumMod val="95000"/>
                    <a:lumOff val="5000"/>
                  </a:schemeClr>
                </a:solidFill>
              </a:rPr>
              <a:t>horlogère</a:t>
            </a:r>
            <a:r>
              <a:rPr lang="en-US" sz="5400" dirty="0">
                <a:solidFill>
                  <a:schemeClr val="bg1">
                    <a:lumMod val="95000"/>
                    <a:lumOff val="5000"/>
                  </a:schemeClr>
                </a:solidFill>
              </a:rPr>
              <a:t> </a:t>
            </a:r>
            <a:br>
              <a:rPr lang="en-US" sz="5400" dirty="0">
                <a:solidFill>
                  <a:schemeClr val="bg1">
                    <a:lumMod val="95000"/>
                    <a:lumOff val="5000"/>
                  </a:schemeClr>
                </a:solidFill>
              </a:rPr>
            </a:br>
            <a:r>
              <a:rPr lang="en-US" sz="5400" dirty="0">
                <a:solidFill>
                  <a:schemeClr val="bg1">
                    <a:lumMod val="95000"/>
                    <a:lumOff val="5000"/>
                  </a:schemeClr>
                </a:solidFill>
              </a:rPr>
              <a:t>et </a:t>
            </a:r>
            <a:r>
              <a:rPr lang="en-US" sz="5400" dirty="0" err="1">
                <a:solidFill>
                  <a:schemeClr val="bg1">
                    <a:lumMod val="95000"/>
                    <a:lumOff val="5000"/>
                  </a:schemeClr>
                </a:solidFill>
              </a:rPr>
              <a:t>utopie</a:t>
            </a:r>
            <a:r>
              <a:rPr lang="en-US" sz="5400" dirty="0">
                <a:solidFill>
                  <a:schemeClr val="bg1">
                    <a:lumMod val="95000"/>
                    <a:lumOff val="5000"/>
                  </a:schemeClr>
                </a:solidFill>
              </a:rPr>
              <a:t> </a:t>
            </a:r>
            <a:r>
              <a:rPr lang="en-US" sz="5400" dirty="0" err="1">
                <a:solidFill>
                  <a:schemeClr val="bg1">
                    <a:lumMod val="95000"/>
                    <a:lumOff val="5000"/>
                  </a:schemeClr>
                </a:solidFill>
              </a:rPr>
              <a:t>horticole</a:t>
            </a:r>
            <a:endParaRPr lang="en-US" sz="5400" dirty="0">
              <a:solidFill>
                <a:schemeClr val="bg1">
                  <a:lumMod val="95000"/>
                  <a:lumOff val="5000"/>
                </a:schemeClr>
              </a:solidFill>
            </a:endParaRPr>
          </a:p>
        </p:txBody>
      </p:sp>
    </p:spTree>
    <p:extLst>
      <p:ext uri="{BB962C8B-B14F-4D97-AF65-F5344CB8AC3E}">
        <p14:creationId xmlns:p14="http://schemas.microsoft.com/office/powerpoint/2010/main" val="3962493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86C1F12C-CBB4-0A13-3E42-25BD2C598DC0}"/>
              </a:ext>
            </a:extLst>
          </p:cNvPr>
          <p:cNvSpPr txBox="1"/>
          <p:nvPr/>
        </p:nvSpPr>
        <p:spPr>
          <a:xfrm>
            <a:off x="5170063" y="400513"/>
            <a:ext cx="6972509" cy="2782813"/>
          </a:xfrm>
          <a:prstGeom prst="rect">
            <a:avLst/>
          </a:prstGeom>
        </p:spPr>
        <p:txBody>
          <a:bodyPr vert="horz" wrap="square" lIns="0" tIns="12700" rIns="0" bIns="0" rtlCol="0">
            <a:spAutoFit/>
          </a:bodyPr>
          <a:lstStyle/>
          <a:p>
            <a:pPr marL="12700" marR="5080">
              <a:lnSpc>
                <a:spcPct val="100000"/>
              </a:lnSpc>
              <a:spcBef>
                <a:spcPts val="100"/>
              </a:spcBef>
            </a:pPr>
            <a:r>
              <a:rPr sz="3600" dirty="0">
                <a:solidFill>
                  <a:srgbClr val="FFFFFF"/>
                </a:solidFill>
                <a:latin typeface="Arial"/>
                <a:cs typeface="Arial"/>
              </a:rPr>
              <a:t>De</a:t>
            </a:r>
            <a:r>
              <a:rPr sz="3600" spc="-45" dirty="0">
                <a:solidFill>
                  <a:srgbClr val="FFFFFF"/>
                </a:solidFill>
                <a:latin typeface="Arial"/>
                <a:cs typeface="Arial"/>
              </a:rPr>
              <a:t> </a:t>
            </a:r>
            <a:r>
              <a:rPr sz="3600" dirty="0">
                <a:solidFill>
                  <a:srgbClr val="FFFFFF"/>
                </a:solidFill>
                <a:latin typeface="Arial"/>
                <a:cs typeface="Arial"/>
              </a:rPr>
              <a:t>Platon</a:t>
            </a:r>
            <a:r>
              <a:rPr sz="3600" spc="-40" dirty="0">
                <a:solidFill>
                  <a:srgbClr val="FFFFFF"/>
                </a:solidFill>
                <a:latin typeface="Arial"/>
                <a:cs typeface="Arial"/>
              </a:rPr>
              <a:t> </a:t>
            </a:r>
            <a:r>
              <a:rPr sz="3600" spc="-50" dirty="0">
                <a:solidFill>
                  <a:srgbClr val="FFFFFF"/>
                </a:solidFill>
                <a:latin typeface="Arial"/>
                <a:cs typeface="Arial"/>
              </a:rPr>
              <a:t>à </a:t>
            </a:r>
            <a:r>
              <a:rPr sz="3600" dirty="0">
                <a:solidFill>
                  <a:srgbClr val="FFFFFF"/>
                </a:solidFill>
                <a:latin typeface="Arial"/>
                <a:cs typeface="Arial"/>
              </a:rPr>
              <a:t>Campanella</a:t>
            </a:r>
            <a:r>
              <a:rPr lang="fr-FR" sz="3600" dirty="0">
                <a:solidFill>
                  <a:srgbClr val="FFFFFF"/>
                </a:solidFill>
                <a:latin typeface="Arial"/>
                <a:cs typeface="Arial"/>
              </a:rPr>
              <a:t>, de More</a:t>
            </a:r>
            <a:r>
              <a:rPr sz="3600" spc="-35" dirty="0">
                <a:solidFill>
                  <a:srgbClr val="FFFFFF"/>
                </a:solidFill>
                <a:latin typeface="Arial"/>
                <a:cs typeface="Arial"/>
              </a:rPr>
              <a:t> </a:t>
            </a:r>
            <a:r>
              <a:rPr sz="3600" spc="-50" dirty="0">
                <a:solidFill>
                  <a:srgbClr val="FFFFFF"/>
                </a:solidFill>
                <a:latin typeface="Arial"/>
                <a:cs typeface="Arial"/>
              </a:rPr>
              <a:t>à </a:t>
            </a:r>
            <a:r>
              <a:rPr sz="3600" dirty="0">
                <a:solidFill>
                  <a:srgbClr val="FFFFFF"/>
                </a:solidFill>
                <a:latin typeface="Arial"/>
                <a:cs typeface="Arial"/>
              </a:rPr>
              <a:t>Ledoux</a:t>
            </a:r>
            <a:r>
              <a:rPr lang="fr-FR" sz="3600" dirty="0">
                <a:solidFill>
                  <a:srgbClr val="FFFFFF"/>
                </a:solidFill>
                <a:latin typeface="Arial"/>
                <a:cs typeface="Arial"/>
              </a:rPr>
              <a:t> :</a:t>
            </a:r>
            <a:r>
              <a:rPr sz="3600" spc="5" dirty="0">
                <a:solidFill>
                  <a:srgbClr val="FFFFFF"/>
                </a:solidFill>
                <a:latin typeface="Arial"/>
                <a:cs typeface="Arial"/>
              </a:rPr>
              <a:t> </a:t>
            </a:r>
            <a:r>
              <a:rPr sz="3600" spc="-25" dirty="0">
                <a:solidFill>
                  <a:srgbClr val="FFFFFF"/>
                </a:solidFill>
                <a:latin typeface="Arial"/>
                <a:cs typeface="Arial"/>
              </a:rPr>
              <a:t>des </a:t>
            </a:r>
            <a:r>
              <a:rPr sz="3600" dirty="0" err="1">
                <a:solidFill>
                  <a:srgbClr val="FFFFFF"/>
                </a:solidFill>
                <a:latin typeface="Arial"/>
                <a:cs typeface="Arial"/>
              </a:rPr>
              <a:t>utopies</a:t>
            </a:r>
            <a:r>
              <a:rPr sz="3600" dirty="0">
                <a:solidFill>
                  <a:srgbClr val="FFFFFF"/>
                </a:solidFill>
                <a:latin typeface="Arial"/>
                <a:cs typeface="Arial"/>
              </a:rPr>
              <a:t> </a:t>
            </a:r>
            <a:r>
              <a:rPr lang="fr-FR" sz="3600" dirty="0">
                <a:solidFill>
                  <a:srgbClr val="FFFFFF"/>
                </a:solidFill>
                <a:latin typeface="Arial"/>
                <a:cs typeface="Arial"/>
              </a:rPr>
              <a:t>fondées sur la quête de l’harmonie sociale, la fin de l’histoire et la reproduction à l’identique.</a:t>
            </a:r>
            <a:endParaRPr sz="3600" dirty="0">
              <a:latin typeface="Arial"/>
              <a:cs typeface="Arial"/>
            </a:endParaRPr>
          </a:p>
        </p:txBody>
      </p:sp>
      <p:sp>
        <p:nvSpPr>
          <p:cNvPr id="8" name="ZoneTexte 7">
            <a:extLst>
              <a:ext uri="{FF2B5EF4-FFF2-40B4-BE49-F238E27FC236}">
                <a16:creationId xmlns:a16="http://schemas.microsoft.com/office/drawing/2014/main" id="{D44053A6-D0E4-85AF-4EF2-430578E55637}"/>
              </a:ext>
            </a:extLst>
          </p:cNvPr>
          <p:cNvSpPr txBox="1"/>
          <p:nvPr/>
        </p:nvSpPr>
        <p:spPr>
          <a:xfrm>
            <a:off x="887505" y="510987"/>
            <a:ext cx="3442447" cy="258532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5400" dirty="0"/>
              <a:t>1. Les utopies horlogères</a:t>
            </a:r>
          </a:p>
        </p:txBody>
      </p:sp>
      <p:sp>
        <p:nvSpPr>
          <p:cNvPr id="9" name="ZoneTexte 8">
            <a:extLst>
              <a:ext uri="{FF2B5EF4-FFF2-40B4-BE49-F238E27FC236}">
                <a16:creationId xmlns:a16="http://schemas.microsoft.com/office/drawing/2014/main" id="{A1A634EF-28F6-CF29-C27B-415D8F70E7BF}"/>
              </a:ext>
            </a:extLst>
          </p:cNvPr>
          <p:cNvSpPr txBox="1"/>
          <p:nvPr/>
        </p:nvSpPr>
        <p:spPr>
          <a:xfrm>
            <a:off x="4967462" y="3651403"/>
            <a:ext cx="6770804" cy="3046988"/>
          </a:xfrm>
          <a:prstGeom prst="rect">
            <a:avLst/>
          </a:prstGeom>
          <a:noFill/>
        </p:spPr>
        <p:txBody>
          <a:bodyPr wrap="square" rtlCol="0">
            <a:spAutoFit/>
          </a:bodyPr>
          <a:lstStyle/>
          <a:p>
            <a:pPr marL="285750" indent="-285750">
              <a:buFontTx/>
              <a:buChar char="-"/>
            </a:pPr>
            <a:r>
              <a:rPr lang="fr-FR" sz="2400" dirty="0"/>
              <a:t>Une éducation gratuite et égalitaire, le plus souvent polytechnique, qui vise à transmettre les savoirs utiles au fonctionnement de la société… mais aussi à enseigner la vertu requise pour s’intégrer dans l’ordre social.  </a:t>
            </a:r>
          </a:p>
          <a:p>
            <a:pPr marL="285750" indent="-285750">
              <a:buFontTx/>
              <a:buChar char="-"/>
            </a:pPr>
            <a:endParaRPr lang="fr-FR" sz="2400" dirty="0"/>
          </a:p>
          <a:p>
            <a:pPr marL="285750" indent="-285750">
              <a:buFontTx/>
              <a:buChar char="-"/>
            </a:pPr>
            <a:r>
              <a:rPr lang="fr-FR" sz="2400" dirty="0"/>
              <a:t>Une éducation intégratrice dont la finalité est la reproduction de la perfection. </a:t>
            </a:r>
          </a:p>
        </p:txBody>
      </p:sp>
      <p:sp>
        <p:nvSpPr>
          <p:cNvPr id="10" name="ZoneTexte 9">
            <a:extLst>
              <a:ext uri="{FF2B5EF4-FFF2-40B4-BE49-F238E27FC236}">
                <a16:creationId xmlns:a16="http://schemas.microsoft.com/office/drawing/2014/main" id="{DD87A400-BA3D-60E3-86EB-22A428B55EE9}"/>
              </a:ext>
            </a:extLst>
          </p:cNvPr>
          <p:cNvSpPr txBox="1"/>
          <p:nvPr/>
        </p:nvSpPr>
        <p:spPr>
          <a:xfrm>
            <a:off x="6096000" y="5701553"/>
            <a:ext cx="4513729" cy="528761"/>
          </a:xfrm>
          <a:prstGeom prst="rect">
            <a:avLst/>
          </a:prstGeom>
          <a:noFill/>
        </p:spPr>
        <p:txBody>
          <a:bodyPr wrap="square" rtlCol="0">
            <a:spAutoFit/>
          </a:bodyPr>
          <a:lstStyle/>
          <a:p>
            <a:endParaRPr lang="fr-FR" dirty="0"/>
          </a:p>
        </p:txBody>
      </p:sp>
      <p:pic>
        <p:nvPicPr>
          <p:cNvPr id="12" name="Image 11">
            <a:extLst>
              <a:ext uri="{FF2B5EF4-FFF2-40B4-BE49-F238E27FC236}">
                <a16:creationId xmlns:a16="http://schemas.microsoft.com/office/drawing/2014/main" id="{D30347E2-C344-BC54-271A-81861BC01DE7}"/>
              </a:ext>
            </a:extLst>
          </p:cNvPr>
          <p:cNvPicPr>
            <a:picLocks noChangeAspect="1"/>
          </p:cNvPicPr>
          <p:nvPr/>
        </p:nvPicPr>
        <p:blipFill>
          <a:blip r:embed="rId2"/>
          <a:stretch>
            <a:fillRect/>
          </a:stretch>
        </p:blipFill>
        <p:spPr>
          <a:xfrm>
            <a:off x="592535" y="4001715"/>
            <a:ext cx="4032386" cy="2232214"/>
          </a:xfrm>
          <a:prstGeom prst="rect">
            <a:avLst/>
          </a:prstGeom>
        </p:spPr>
      </p:pic>
    </p:spTree>
    <p:extLst>
      <p:ext uri="{BB962C8B-B14F-4D97-AF65-F5344CB8AC3E}">
        <p14:creationId xmlns:p14="http://schemas.microsoft.com/office/powerpoint/2010/main" val="161609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dissolve">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dissolve">
                                      <p:cBhvr>
                                        <p:cTn id="2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EDABD-E9F8-1AEA-57BD-AC9B475E2B18}"/>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BCC69812-A8D4-A9E2-F9FD-7F65C9E082AB}"/>
              </a:ext>
            </a:extLst>
          </p:cNvPr>
          <p:cNvSpPr txBox="1"/>
          <p:nvPr/>
        </p:nvSpPr>
        <p:spPr>
          <a:xfrm>
            <a:off x="887506" y="510988"/>
            <a:ext cx="3442447" cy="258532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5400" dirty="0"/>
              <a:t>1. Les utopies horlogères</a:t>
            </a:r>
          </a:p>
        </p:txBody>
      </p:sp>
      <p:sp>
        <p:nvSpPr>
          <p:cNvPr id="10" name="ZoneTexte 9">
            <a:extLst>
              <a:ext uri="{FF2B5EF4-FFF2-40B4-BE49-F238E27FC236}">
                <a16:creationId xmlns:a16="http://schemas.microsoft.com/office/drawing/2014/main" id="{0C3E5A0B-2976-12D4-066A-D12FF3CB8266}"/>
              </a:ext>
            </a:extLst>
          </p:cNvPr>
          <p:cNvSpPr txBox="1"/>
          <p:nvPr/>
        </p:nvSpPr>
        <p:spPr>
          <a:xfrm>
            <a:off x="6096000" y="5701553"/>
            <a:ext cx="4513729" cy="528761"/>
          </a:xfrm>
          <a:prstGeom prst="rect">
            <a:avLst/>
          </a:prstGeom>
          <a:noFill/>
        </p:spPr>
        <p:txBody>
          <a:bodyPr wrap="square" rtlCol="0">
            <a:spAutoFit/>
          </a:bodyPr>
          <a:lstStyle/>
          <a:p>
            <a:endParaRPr lang="fr-FR" dirty="0"/>
          </a:p>
        </p:txBody>
      </p:sp>
      <p:pic>
        <p:nvPicPr>
          <p:cNvPr id="4" name="Image 3">
            <a:extLst>
              <a:ext uri="{FF2B5EF4-FFF2-40B4-BE49-F238E27FC236}">
                <a16:creationId xmlns:a16="http://schemas.microsoft.com/office/drawing/2014/main" id="{7820423E-ADA5-0877-01E0-4DF8AA398F61}"/>
              </a:ext>
            </a:extLst>
          </p:cNvPr>
          <p:cNvPicPr>
            <a:picLocks noChangeAspect="1"/>
          </p:cNvPicPr>
          <p:nvPr/>
        </p:nvPicPr>
        <p:blipFill>
          <a:blip r:embed="rId2"/>
          <a:stretch>
            <a:fillRect/>
          </a:stretch>
        </p:blipFill>
        <p:spPr>
          <a:xfrm>
            <a:off x="355274" y="3429000"/>
            <a:ext cx="4611173" cy="2951151"/>
          </a:xfrm>
          <a:prstGeom prst="rect">
            <a:avLst/>
          </a:prstGeom>
        </p:spPr>
      </p:pic>
      <p:sp>
        <p:nvSpPr>
          <p:cNvPr id="5" name="ZoneTexte 4">
            <a:extLst>
              <a:ext uri="{FF2B5EF4-FFF2-40B4-BE49-F238E27FC236}">
                <a16:creationId xmlns:a16="http://schemas.microsoft.com/office/drawing/2014/main" id="{0271EAD4-2D57-8F65-63E8-E721D23EC494}"/>
              </a:ext>
            </a:extLst>
          </p:cNvPr>
          <p:cNvSpPr txBox="1"/>
          <p:nvPr/>
        </p:nvSpPr>
        <p:spPr>
          <a:xfrm>
            <a:off x="5482421" y="4529245"/>
            <a:ext cx="6354305" cy="1477328"/>
          </a:xfrm>
          <a:prstGeom prst="rect">
            <a:avLst/>
          </a:prstGeom>
          <a:noFill/>
        </p:spPr>
        <p:txBody>
          <a:bodyPr wrap="square" rtlCol="0">
            <a:spAutoFit/>
          </a:bodyPr>
          <a:lstStyle/>
          <a:p>
            <a:r>
              <a:rPr lang="fr-FR" dirty="0"/>
              <a:t>« L’identité singulière de chacun se trouve ainsi emboîtée dans l’objectivité de l’ordre utopique au point de n’être plus qu’une sorte de précipité insipide conforme à ce qu’exige la mécanique sociale mise en place. » </a:t>
            </a:r>
          </a:p>
          <a:p>
            <a:pPr algn="r"/>
            <a:r>
              <a:rPr lang="fr-FR" dirty="0"/>
              <a:t>Jean-Marc </a:t>
            </a:r>
            <a:r>
              <a:rPr lang="fr-FR" dirty="0" err="1"/>
              <a:t>Stébé</a:t>
            </a:r>
            <a:endParaRPr lang="fr-FR" dirty="0"/>
          </a:p>
        </p:txBody>
      </p:sp>
      <p:sp>
        <p:nvSpPr>
          <p:cNvPr id="3" name="ZoneTexte 2">
            <a:extLst>
              <a:ext uri="{FF2B5EF4-FFF2-40B4-BE49-F238E27FC236}">
                <a16:creationId xmlns:a16="http://schemas.microsoft.com/office/drawing/2014/main" id="{352EBB2B-BFB6-7CA5-C8A1-1CBC416D5948}"/>
              </a:ext>
            </a:extLst>
          </p:cNvPr>
          <p:cNvSpPr txBox="1"/>
          <p:nvPr/>
        </p:nvSpPr>
        <p:spPr>
          <a:xfrm>
            <a:off x="5482421" y="247135"/>
            <a:ext cx="5836368" cy="4031873"/>
          </a:xfrm>
          <a:prstGeom prst="rect">
            <a:avLst/>
          </a:prstGeom>
          <a:noFill/>
        </p:spPr>
        <p:txBody>
          <a:bodyPr wrap="square" rtlCol="0">
            <a:spAutoFit/>
          </a:bodyPr>
          <a:lstStyle/>
          <a:p>
            <a:r>
              <a:rPr lang="fr-FR" sz="3200" dirty="0"/>
              <a:t>Les utopies de la fixité se reproduisent à l’identique et privilégient la prédestination sur l’éducation. Elles assignent définitivement les individus à des places définitives pour garantir la pureté de l’harmonie sociale.</a:t>
            </a:r>
          </a:p>
        </p:txBody>
      </p:sp>
    </p:spTree>
    <p:extLst>
      <p:ext uri="{BB962C8B-B14F-4D97-AF65-F5344CB8AC3E}">
        <p14:creationId xmlns:p14="http://schemas.microsoft.com/office/powerpoint/2010/main" val="110658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3B82A-7C3D-A7B8-0A77-83415DC97B10}"/>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90399E52-C8FE-6AA4-D447-DE5DE3C65EF7}"/>
              </a:ext>
            </a:extLst>
          </p:cNvPr>
          <p:cNvSpPr txBox="1"/>
          <p:nvPr/>
        </p:nvSpPr>
        <p:spPr>
          <a:xfrm>
            <a:off x="887506" y="510988"/>
            <a:ext cx="3442447" cy="258532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sz="5400" dirty="0"/>
              <a:t>1. Les utopies horlogères</a:t>
            </a:r>
          </a:p>
        </p:txBody>
      </p:sp>
      <p:sp>
        <p:nvSpPr>
          <p:cNvPr id="10" name="ZoneTexte 9">
            <a:extLst>
              <a:ext uri="{FF2B5EF4-FFF2-40B4-BE49-F238E27FC236}">
                <a16:creationId xmlns:a16="http://schemas.microsoft.com/office/drawing/2014/main" id="{FA891C62-0A6B-8D8B-290F-D8B274402E46}"/>
              </a:ext>
            </a:extLst>
          </p:cNvPr>
          <p:cNvSpPr txBox="1"/>
          <p:nvPr/>
        </p:nvSpPr>
        <p:spPr>
          <a:xfrm>
            <a:off x="6096000" y="5701553"/>
            <a:ext cx="4513729" cy="528761"/>
          </a:xfrm>
          <a:prstGeom prst="rect">
            <a:avLst/>
          </a:prstGeom>
          <a:noFill/>
        </p:spPr>
        <p:txBody>
          <a:bodyPr wrap="square" rtlCol="0">
            <a:spAutoFit/>
          </a:bodyPr>
          <a:lstStyle/>
          <a:p>
            <a:endParaRPr lang="fr-FR" dirty="0"/>
          </a:p>
        </p:txBody>
      </p:sp>
      <p:sp>
        <p:nvSpPr>
          <p:cNvPr id="5" name="ZoneTexte 4">
            <a:extLst>
              <a:ext uri="{FF2B5EF4-FFF2-40B4-BE49-F238E27FC236}">
                <a16:creationId xmlns:a16="http://schemas.microsoft.com/office/drawing/2014/main" id="{7B51010D-F200-830A-982B-017F4C15DADE}"/>
              </a:ext>
            </a:extLst>
          </p:cNvPr>
          <p:cNvSpPr txBox="1"/>
          <p:nvPr/>
        </p:nvSpPr>
        <p:spPr>
          <a:xfrm>
            <a:off x="5206348" y="372488"/>
            <a:ext cx="6098146" cy="3416320"/>
          </a:xfrm>
          <a:prstGeom prst="rect">
            <a:avLst/>
          </a:prstGeom>
          <a:noFill/>
        </p:spPr>
        <p:txBody>
          <a:bodyPr wrap="square">
            <a:spAutoFit/>
          </a:bodyPr>
          <a:lstStyle/>
          <a:p>
            <a:pPr marL="12700" marR="7620">
              <a:lnSpc>
                <a:spcPct val="99700"/>
              </a:lnSpc>
              <a:spcBef>
                <a:spcPts val="114"/>
              </a:spcBef>
            </a:pPr>
            <a:r>
              <a:rPr lang="fr-FR" sz="3600" dirty="0">
                <a:solidFill>
                  <a:srgbClr val="FFFFFF"/>
                </a:solidFill>
                <a:latin typeface="Arial"/>
                <a:cs typeface="Arial"/>
              </a:rPr>
              <a:t>Au cœur des utopies horlogères… la chasse à la déviance, la fascination du dressage… la</a:t>
            </a:r>
            <a:r>
              <a:rPr lang="fr-FR" sz="3600" spc="-15" dirty="0">
                <a:solidFill>
                  <a:srgbClr val="FFFFFF"/>
                </a:solidFill>
                <a:latin typeface="Arial"/>
                <a:cs typeface="Arial"/>
              </a:rPr>
              <a:t> </a:t>
            </a:r>
            <a:r>
              <a:rPr lang="fr-FR" sz="3600" dirty="0">
                <a:solidFill>
                  <a:srgbClr val="FFFFFF"/>
                </a:solidFill>
                <a:latin typeface="Arial"/>
                <a:cs typeface="Arial"/>
              </a:rPr>
              <a:t>fabrication</a:t>
            </a:r>
            <a:r>
              <a:rPr lang="fr-FR" sz="3600" spc="-15" dirty="0">
                <a:solidFill>
                  <a:srgbClr val="FFFFFF"/>
                </a:solidFill>
                <a:latin typeface="Arial"/>
                <a:cs typeface="Arial"/>
              </a:rPr>
              <a:t> </a:t>
            </a:r>
            <a:r>
              <a:rPr lang="fr-FR" sz="3600" spc="-10" dirty="0">
                <a:solidFill>
                  <a:srgbClr val="FFFFFF"/>
                </a:solidFill>
                <a:latin typeface="Arial"/>
                <a:cs typeface="Arial"/>
              </a:rPr>
              <a:t>plutôt </a:t>
            </a:r>
            <a:r>
              <a:rPr lang="fr-FR" sz="3600" dirty="0">
                <a:solidFill>
                  <a:srgbClr val="FFFFFF"/>
                </a:solidFill>
                <a:latin typeface="Arial"/>
                <a:cs typeface="Arial"/>
              </a:rPr>
              <a:t>que </a:t>
            </a:r>
            <a:r>
              <a:rPr lang="fr-FR" sz="3600" spc="-10" dirty="0">
                <a:solidFill>
                  <a:srgbClr val="FFFFFF"/>
                </a:solidFill>
                <a:latin typeface="Arial"/>
                <a:cs typeface="Arial"/>
              </a:rPr>
              <a:t>l’éducation... Le totalitarisme.</a:t>
            </a:r>
            <a:endParaRPr lang="fr-FR" sz="3600" dirty="0">
              <a:latin typeface="Arial"/>
              <a:cs typeface="Arial"/>
            </a:endParaRPr>
          </a:p>
        </p:txBody>
      </p:sp>
      <p:sp>
        <p:nvSpPr>
          <p:cNvPr id="9" name="ZoneTexte 8">
            <a:extLst>
              <a:ext uri="{FF2B5EF4-FFF2-40B4-BE49-F238E27FC236}">
                <a16:creationId xmlns:a16="http://schemas.microsoft.com/office/drawing/2014/main" id="{FE28F372-062B-FA74-A445-2F09E4DBB100}"/>
              </a:ext>
            </a:extLst>
          </p:cNvPr>
          <p:cNvSpPr txBox="1"/>
          <p:nvPr/>
        </p:nvSpPr>
        <p:spPr>
          <a:xfrm>
            <a:off x="5206348" y="4238743"/>
            <a:ext cx="6400800" cy="2246769"/>
          </a:xfrm>
          <a:prstGeom prst="rect">
            <a:avLst/>
          </a:prstGeom>
          <a:noFill/>
        </p:spPr>
        <p:txBody>
          <a:bodyPr wrap="square" rtlCol="0">
            <a:spAutoFit/>
          </a:bodyPr>
          <a:lstStyle/>
          <a:p>
            <a:r>
              <a:rPr lang="fr-FR" sz="2800" dirty="0"/>
              <a:t>Elles ouvrent ainsi la voie à la tentation démiurgique : Pygmalion, le Golem, Frankenstein, le transhumanisme… qui évacuent le sujet dans la construction du processus sociétal.</a:t>
            </a:r>
          </a:p>
        </p:txBody>
      </p:sp>
      <p:pic>
        <p:nvPicPr>
          <p:cNvPr id="12" name="Image 11">
            <a:extLst>
              <a:ext uri="{FF2B5EF4-FFF2-40B4-BE49-F238E27FC236}">
                <a16:creationId xmlns:a16="http://schemas.microsoft.com/office/drawing/2014/main" id="{A1E1DA7D-FA80-9D62-EF99-485706C00849}"/>
              </a:ext>
            </a:extLst>
          </p:cNvPr>
          <p:cNvPicPr>
            <a:picLocks noChangeAspect="1"/>
          </p:cNvPicPr>
          <p:nvPr/>
        </p:nvPicPr>
        <p:blipFill>
          <a:blip r:embed="rId2"/>
          <a:stretch>
            <a:fillRect/>
          </a:stretch>
        </p:blipFill>
        <p:spPr>
          <a:xfrm>
            <a:off x="1403684" y="3429000"/>
            <a:ext cx="2133600" cy="3181349"/>
          </a:xfrm>
          <a:prstGeom prst="rect">
            <a:avLst/>
          </a:prstGeom>
        </p:spPr>
      </p:pic>
    </p:spTree>
    <p:extLst>
      <p:ext uri="{BB962C8B-B14F-4D97-AF65-F5344CB8AC3E}">
        <p14:creationId xmlns:p14="http://schemas.microsoft.com/office/powerpoint/2010/main" val="88215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docProps/app.xml><?xml version="1.0" encoding="utf-8"?>
<Properties xmlns="http://schemas.openxmlformats.org/officeDocument/2006/extended-properties" xmlns:vt="http://schemas.openxmlformats.org/officeDocument/2006/docPropsVTypes">
  <Template>Office Theme</Template>
  <TotalTime>475</TotalTime>
  <Words>2424</Words>
  <Application>Microsoft Macintosh PowerPoint</Application>
  <PresentationFormat>Grand écran</PresentationFormat>
  <Paragraphs>158</Paragraphs>
  <Slides>29</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29</vt:i4>
      </vt:variant>
    </vt:vector>
  </HeadingPairs>
  <TitlesOfParts>
    <vt:vector size="40" baseType="lpstr">
      <vt:lpstr>Abadi</vt:lpstr>
      <vt:lpstr>Aptos</vt:lpstr>
      <vt:lpstr>Aptos Display</vt:lpstr>
      <vt:lpstr>Arial</vt:lpstr>
      <vt:lpstr>Calibri</vt:lpstr>
      <vt:lpstr>Calisto MT</vt:lpstr>
      <vt:lpstr>Futura Medium</vt:lpstr>
      <vt:lpstr>Helvetica</vt:lpstr>
      <vt:lpstr>Times New Roman</vt:lpstr>
      <vt:lpstr>Wingdings</vt:lpstr>
      <vt:lpstr>Thème Office</vt:lpstr>
      <vt:lpstr>Présentation PowerPoint</vt:lpstr>
      <vt:lpstr>Utopies éducatives : pour le meilleur ou pour le pire ?</vt:lpstr>
      <vt:lpstr>Inutile de photographier les diapositives…</vt:lpstr>
      <vt:lpstr>Présentation PowerPoint</vt:lpstr>
      <vt:lpstr>Présentation PowerPoint</vt:lpstr>
      <vt:lpstr>I. L’éducation entre utopie horlogère  et utopie horticole</vt:lpstr>
      <vt:lpstr>Présentation PowerPoint</vt:lpstr>
      <vt:lpstr>Présentation PowerPoint</vt:lpstr>
      <vt:lpstr>Présentation PowerPoint</vt:lpstr>
      <vt:lpstr>Présentation PowerPoint</vt:lpstr>
      <vt:lpstr>Un petit retour en arrière…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II. La pédagogie comme dépassement des impasses éducatives utopiques</vt:lpstr>
      <vt:lpstr>Présentation PowerPoint</vt:lpstr>
      <vt:lpstr>Présentation PowerPoint</vt:lpstr>
      <vt:lpstr>Présentation PowerPoint</vt:lpstr>
      <vt:lpstr>Présentation PowerPoint</vt:lpstr>
      <vt:lpstr>Présentation PowerPoint</vt:lpstr>
      <vt:lpstr>En conclusion…</vt:lpstr>
      <vt:lpstr>En conclusion…</vt:lpstr>
      <vt:lpstr>En conclusion…</vt:lpstr>
      <vt:lpstr>En conclusion…</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Philippe Meirieu</dc:creator>
  <cp:lastModifiedBy>Philippe Meirieu</cp:lastModifiedBy>
  <cp:revision>18</cp:revision>
  <cp:lastPrinted>2025-07-12T11:59:40Z</cp:lastPrinted>
  <dcterms:created xsi:type="dcterms:W3CDTF">2025-07-10T09:43:50Z</dcterms:created>
  <dcterms:modified xsi:type="dcterms:W3CDTF">2025-07-16T09:49:35Z</dcterms:modified>
</cp:coreProperties>
</file>